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ppt/charts/chart11.xml" ContentType="application/vnd.openxmlformats-officedocument.drawingml.chart+xml"/>
  <Override PartName="/ppt/drawings/drawing9.xml" ContentType="application/vnd.openxmlformats-officedocument.drawingml.chartshapes+xml"/>
  <Override PartName="/ppt/charts/chart12.xml" ContentType="application/vnd.openxmlformats-officedocument.drawingml.chart+xml"/>
  <Override PartName="/ppt/drawings/drawing10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11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12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rawings/drawing13.xml" ContentType="application/vnd.openxmlformats-officedocument.drawingml.chartshapes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7"/>
  </p:handoutMasterIdLst>
  <p:sldIdLst>
    <p:sldId id="271" r:id="rId2"/>
    <p:sldId id="276" r:id="rId3"/>
    <p:sldId id="275" r:id="rId4"/>
    <p:sldId id="312" r:id="rId5"/>
    <p:sldId id="309" r:id="rId6"/>
    <p:sldId id="310" r:id="rId7"/>
    <p:sldId id="316" r:id="rId8"/>
    <p:sldId id="315" r:id="rId9"/>
    <p:sldId id="313" r:id="rId10"/>
    <p:sldId id="304" r:id="rId11"/>
    <p:sldId id="305" r:id="rId12"/>
    <p:sldId id="302" r:id="rId13"/>
    <p:sldId id="308" r:id="rId14"/>
    <p:sldId id="282" r:id="rId15"/>
    <p:sldId id="299" r:id="rId16"/>
    <p:sldId id="279" r:id="rId17"/>
    <p:sldId id="277" r:id="rId18"/>
    <p:sldId id="301" r:id="rId19"/>
    <p:sldId id="294" r:id="rId20"/>
    <p:sldId id="284" r:id="rId21"/>
    <p:sldId id="297" r:id="rId22"/>
    <p:sldId id="307" r:id="rId23"/>
    <p:sldId id="300" r:id="rId24"/>
    <p:sldId id="298" r:id="rId25"/>
    <p:sldId id="281" r:id="rId2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CCFF99"/>
    <a:srgbClr val="FF99FF"/>
    <a:srgbClr val="FF99CC"/>
    <a:srgbClr val="FFCCFF"/>
    <a:srgbClr val="99FFCC"/>
    <a:srgbClr val="00FFFF"/>
    <a:srgbClr val="FF66FF"/>
    <a:srgbClr val="FF3399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2168" autoAdjust="0"/>
  </p:normalViewPr>
  <p:slideViewPr>
    <p:cSldViewPr>
      <p:cViewPr varScale="1">
        <p:scale>
          <a:sx n="105" d="100"/>
          <a:sy n="105" d="100"/>
        </p:scale>
        <p:origin x="-17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Odin-s14f\Base_fku\WORK\el_obesp\&#1055;&#1088;&#1077;&#1079;&#1077;&#1085;&#1090;&#1072;&#1094;&#1080;&#1080;\28.10.2015\&#1051;&#1080;&#1089;&#1090;%20Microsoft%20Excel%209)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4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5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6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9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4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Odin-s14f\Base_fku\WORK\el_obesp\&#1055;&#1091;&#1073;&#1083;&#1057;&#1083;&#1091;&#1096;\&#1041;&#1102;&#1076;&#1078;&#1077;&#1090;%202016\&#1055;&#1088;&#1086;&#1077;&#1082;&#1090;%20&#1073;&#1102;&#1076;&#1078;&#1077;&#1090;&#1072;%202016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Odin-s14f\Base_fku\WORK\el_obesp\&#1055;&#1091;&#1073;&#1083;&#1057;&#1083;&#1091;&#1096;\&#1041;&#1102;&#1076;&#1078;&#1077;&#1090;%202016\&#1055;&#1088;&#1086;&#1077;&#1082;&#1090;%20&#1073;&#1102;&#1076;&#1078;&#1077;&#1090;&#1072;%202016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Odin-s14f\Base_fku\WORK\el_obesp\&#1055;&#1091;&#1073;&#1083;&#1057;&#1083;&#1091;&#1096;\&#1041;&#1102;&#1076;&#1078;&#1077;&#1090;%202016\&#1055;&#1088;&#1086;&#1077;&#1082;&#1090;%20&#1073;&#1102;&#1076;&#1078;&#1077;&#1090;&#1072;%202016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Odin-s14f\Base_fku\WORK\el_obesp\&#1055;&#1091;&#1073;&#1083;&#1057;&#1083;&#1091;&#1096;\&#1041;&#1102;&#1076;&#1078;&#1077;&#1090;%202016\&#1055;&#1088;&#1086;&#1077;&#1082;&#1090;%20&#1073;&#1102;&#1076;&#1078;&#1077;&#1090;&#1072;%202016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Odin-s14f\Base_fku\WORK\el_obesp\&#1055;&#1088;&#1077;&#1079;&#1077;&#1085;&#1090;&#1072;&#1094;&#1080;&#1080;\13.10.2015\&#1050;&#1086;&#1087;&#1080;&#1103;%20&#1043;&#1083;&#1072;&#1074;&#1077;%20&#1088;&#1072;&#1081;&#1086;&#1085;&#1072;1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574913417511148E-2"/>
          <c:y val="0.10359967965810589"/>
          <c:w val="0.90694099869379252"/>
          <c:h val="0.8520980004366812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Средства из бюджетов других уровней                                                                         Доходы</c:v>
                </c:pt>
              </c:strCache>
            </c:strRef>
          </c:tx>
          <c:spPr>
            <a:pattFill prst="wdUpDiag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dPt>
            <c:idx val="1"/>
            <c:invertIfNegative val="0"/>
            <c:bubble3D val="0"/>
            <c:spPr>
              <a:pattFill prst="wdUpDiag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5"/>
            <c:invertIfNegative val="0"/>
            <c:bubble3D val="0"/>
            <c:spPr>
              <a:pattFill prst="wdUpDiag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9"/>
            <c:invertIfNegative val="0"/>
            <c:bubble3D val="0"/>
            <c:spPr>
              <a:pattFill prst="wdUpDiag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Lbls>
            <c:dLbl>
              <c:idx val="0"/>
              <c:layout>
                <c:manualLayout>
                  <c:x val="1.15652008116130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45650101451626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11955071016138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5652008116130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15652008116130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15652008116130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Лист1!$A$3:$B$13</c:f>
              <c:multiLvlStrCache>
                <c:ptCount val="11"/>
                <c:lvl>
                  <c:pt idx="0">
                    <c:v>Доходы</c:v>
                  </c:pt>
                  <c:pt idx="1">
                    <c:v>Расходы </c:v>
                  </c:pt>
                  <c:pt idx="2">
                    <c:v>Дефицит</c:v>
                  </c:pt>
                  <c:pt idx="4">
                    <c:v>Доходы</c:v>
                  </c:pt>
                  <c:pt idx="5">
                    <c:v>Расходы </c:v>
                  </c:pt>
                  <c:pt idx="6">
                    <c:v>Дефицит</c:v>
                  </c:pt>
                  <c:pt idx="8">
                    <c:v>Доходы</c:v>
                  </c:pt>
                  <c:pt idx="9">
                    <c:v>Расходы </c:v>
                  </c:pt>
                  <c:pt idx="10">
                    <c:v>Дефицит</c:v>
                  </c:pt>
                </c:lvl>
                <c:lvl>
                  <c:pt idx="0">
                    <c:v>2016 год</c:v>
                  </c:pt>
                  <c:pt idx="4">
                    <c:v>2017 год</c:v>
                  </c:pt>
                  <c:pt idx="8">
                    <c:v>2018 год</c:v>
                  </c:pt>
                </c:lvl>
              </c:multiLvlStrCache>
            </c:multiLvlStrRef>
          </c:cat>
          <c:val>
            <c:numRef>
              <c:f>Лист1!$C$3:$C$13</c:f>
              <c:numCache>
                <c:formatCode>General</c:formatCode>
                <c:ptCount val="11"/>
                <c:pt idx="0">
                  <c:v>5575</c:v>
                </c:pt>
                <c:pt idx="1">
                  <c:v>5575</c:v>
                </c:pt>
                <c:pt idx="4">
                  <c:v>5216</c:v>
                </c:pt>
                <c:pt idx="5">
                  <c:v>5216</c:v>
                </c:pt>
                <c:pt idx="8">
                  <c:v>4336</c:v>
                </c:pt>
                <c:pt idx="9">
                  <c:v>4336</c:v>
                </c:pt>
              </c:numCache>
            </c:numRef>
          </c:val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1.3010850913064635E-2"/>
                  <c:y val="9.8948670377241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456501014516262E-2"/>
                  <c:y val="4.9474335188620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010850913064635E-2"/>
                  <c:y val="-1.296972090998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023910142032276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3010850913064635E-2"/>
                  <c:y val="-1.203018207241434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8.673900608709758E-3"/>
                  <c:y val="2.47371675943104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Лист1!$A$3:$B$13</c:f>
              <c:multiLvlStrCache>
                <c:ptCount val="11"/>
                <c:lvl>
                  <c:pt idx="0">
                    <c:v>Доходы</c:v>
                  </c:pt>
                  <c:pt idx="1">
                    <c:v>Расходы </c:v>
                  </c:pt>
                  <c:pt idx="2">
                    <c:v>Дефицит</c:v>
                  </c:pt>
                  <c:pt idx="4">
                    <c:v>Доходы</c:v>
                  </c:pt>
                  <c:pt idx="5">
                    <c:v>Расходы </c:v>
                  </c:pt>
                  <c:pt idx="6">
                    <c:v>Дефицит</c:v>
                  </c:pt>
                  <c:pt idx="8">
                    <c:v>Доходы</c:v>
                  </c:pt>
                  <c:pt idx="9">
                    <c:v>Расходы </c:v>
                  </c:pt>
                  <c:pt idx="10">
                    <c:v>Дефицит</c:v>
                  </c:pt>
                </c:lvl>
                <c:lvl>
                  <c:pt idx="0">
                    <c:v>2016 год</c:v>
                  </c:pt>
                  <c:pt idx="4">
                    <c:v>2017 год</c:v>
                  </c:pt>
                  <c:pt idx="8">
                    <c:v>2018 год</c:v>
                  </c:pt>
                </c:lvl>
              </c:multiLvlStrCache>
            </c:multiLvlStrRef>
          </c:cat>
          <c:val>
            <c:numRef>
              <c:f>Лист1!$D$3:$D$13</c:f>
              <c:numCache>
                <c:formatCode>General</c:formatCode>
                <c:ptCount val="11"/>
                <c:pt idx="0">
                  <c:v>5760</c:v>
                </c:pt>
                <c:pt idx="1">
                  <c:v>6030</c:v>
                </c:pt>
                <c:pt idx="4">
                  <c:v>5304</c:v>
                </c:pt>
                <c:pt idx="5">
                  <c:v>5303</c:v>
                </c:pt>
                <c:pt idx="8">
                  <c:v>3979</c:v>
                </c:pt>
                <c:pt idx="9">
                  <c:v>3977</c:v>
                </c:pt>
              </c:numCache>
            </c:numRef>
          </c:val>
        </c:ser>
        <c:ser>
          <c:idx val="2"/>
          <c:order val="2"/>
          <c:tx>
            <c:strRef>
              <c:f>Лист1!$E$2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solidFill>
              <a:schemeClr val="lt1"/>
            </a:solidFill>
            <a:ln w="15875" cap="flat" cmpd="sng" algn="ctr">
              <a:solidFill>
                <a:schemeClr val="accent4">
                  <a:shade val="75000"/>
                  <a:satMod val="125000"/>
                  <a:lumMod val="75000"/>
                </a:schemeClr>
              </a:solidFill>
              <a:prstDash val="solid"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5"/>
              </a:solidFill>
              <a:ln w="15875" cap="flat" cmpd="sng" algn="ctr">
                <a:solidFill>
                  <a:schemeClr val="accent5">
                    <a:shade val="75000"/>
                    <a:satMod val="125000"/>
                    <a:lumMod val="75000"/>
                  </a:schemeClr>
                </a:solidFill>
                <a:prstDash val="solid"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 w="15875" cap="flat" cmpd="sng" algn="ctr">
                <a:solidFill>
                  <a:schemeClr val="accent4">
                    <a:shade val="75000"/>
                    <a:satMod val="125000"/>
                    <a:lumMod val="75000"/>
                  </a:schemeClr>
                </a:solidFill>
                <a:prstDash val="solid"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  <a:ln w="15875" cap="flat" cmpd="sng" algn="ctr">
                <a:solidFill>
                  <a:schemeClr val="accent4">
                    <a:shade val="75000"/>
                    <a:satMod val="125000"/>
                    <a:lumMod val="75000"/>
                  </a:schemeClr>
                </a:solidFill>
                <a:prstDash val="solid"/>
              </a:ln>
              <a:effectLst/>
            </c:spPr>
          </c:dPt>
          <c:dLbls>
            <c:dLbl>
              <c:idx val="2"/>
              <c:layout>
                <c:manualLayout>
                  <c:x val="1.0119550710161384E-2"/>
                  <c:y val="8.3899388462340532E-2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-</a:t>
                    </a:r>
                    <a:r>
                      <a:rPr lang="en-US" b="1" dirty="0" smtClean="0"/>
                      <a:t>270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2282505072581308E-3"/>
                  <c:y val="-6.668429823458058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+1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8793451318871141E-2"/>
                  <c:y val="-6.650374419776986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+2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Лист1!$A$3:$B$13</c:f>
              <c:multiLvlStrCache>
                <c:ptCount val="11"/>
                <c:lvl>
                  <c:pt idx="0">
                    <c:v>Доходы</c:v>
                  </c:pt>
                  <c:pt idx="1">
                    <c:v>Расходы </c:v>
                  </c:pt>
                  <c:pt idx="2">
                    <c:v>Дефицит</c:v>
                  </c:pt>
                  <c:pt idx="4">
                    <c:v>Доходы</c:v>
                  </c:pt>
                  <c:pt idx="5">
                    <c:v>Расходы </c:v>
                  </c:pt>
                  <c:pt idx="6">
                    <c:v>Дефицит</c:v>
                  </c:pt>
                  <c:pt idx="8">
                    <c:v>Доходы</c:v>
                  </c:pt>
                  <c:pt idx="9">
                    <c:v>Расходы </c:v>
                  </c:pt>
                  <c:pt idx="10">
                    <c:v>Дефицит</c:v>
                  </c:pt>
                </c:lvl>
                <c:lvl>
                  <c:pt idx="0">
                    <c:v>2016 год</c:v>
                  </c:pt>
                  <c:pt idx="4">
                    <c:v>2017 год</c:v>
                  </c:pt>
                  <c:pt idx="8">
                    <c:v>2018 год</c:v>
                  </c:pt>
                </c:lvl>
              </c:multiLvlStrCache>
            </c:multiLvlStrRef>
          </c:cat>
          <c:val>
            <c:numRef>
              <c:f>Лист1!$E$3:$E$13</c:f>
              <c:numCache>
                <c:formatCode>General</c:formatCode>
                <c:ptCount val="11"/>
                <c:pt idx="2">
                  <c:v>-270</c:v>
                </c:pt>
                <c:pt idx="6">
                  <c:v>1</c:v>
                </c:pt>
                <c:pt idx="1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gapDepth val="0"/>
        <c:shape val="cylinder"/>
        <c:axId val="203028736"/>
        <c:axId val="203304960"/>
        <c:axId val="0"/>
      </c:bar3DChart>
      <c:catAx>
        <c:axId val="203028736"/>
        <c:scaling>
          <c:orientation val="minMax"/>
        </c:scaling>
        <c:delete val="1"/>
        <c:axPos val="b"/>
        <c:majorTickMark val="out"/>
        <c:minorTickMark val="none"/>
        <c:tickLblPos val="nextTo"/>
        <c:crossAx val="203304960"/>
        <c:crosses val="autoZero"/>
        <c:auto val="1"/>
        <c:lblAlgn val="ctr"/>
        <c:lblOffset val="100"/>
        <c:noMultiLvlLbl val="0"/>
      </c:catAx>
      <c:valAx>
        <c:axId val="203304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30287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522631285692073E-2"/>
          <c:y val="2.5867496204125467E-2"/>
          <c:w val="0.94847736871430788"/>
          <c:h val="0.8476013776247083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'Расходы по источникам'!$B$6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734779924270709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666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793449179599353E-2"/>
                  <c:y val="-2.351590564011406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576048927168383E-2"/>
                  <c:y val="-4.7031811280228127E-3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+</a:t>
                    </a:r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364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по источникам'!$C$5:$E$5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Рост/снижение расходов</c:v>
                </c:pt>
              </c:strCache>
            </c:strRef>
          </c:cat>
          <c:val>
            <c:numRef>
              <c:f>'Расходы по источникам'!$C$6:$E$6</c:f>
              <c:numCache>
                <c:formatCode>General</c:formatCode>
                <c:ptCount val="3"/>
                <c:pt idx="0">
                  <c:v>4666</c:v>
                </c:pt>
                <c:pt idx="1">
                  <c:v>6030</c:v>
                </c:pt>
                <c:pt idx="2">
                  <c:v>1364</c:v>
                </c:pt>
              </c:numCache>
            </c:numRef>
          </c:val>
        </c:ser>
        <c:ser>
          <c:idx val="1"/>
          <c:order val="1"/>
          <c:tx>
            <c:strRef>
              <c:f>'Расходы по источникам'!$B$7</c:f>
              <c:strCache>
                <c:ptCount val="1"/>
              </c:strCache>
            </c:strRef>
          </c:tx>
          <c:spPr>
            <a:noFill/>
          </c:spPr>
          <c:invertIfNegative val="0"/>
          <c:cat>
            <c:strRef>
              <c:f>'Расходы по источникам'!$C$5:$E$5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Рост/снижение расходов</c:v>
                </c:pt>
              </c:strCache>
            </c:strRef>
          </c:cat>
          <c:val>
            <c:numRef>
              <c:f>'Расходы по источникам'!$C$7:$E$7</c:f>
              <c:numCache>
                <c:formatCode>General</c:formatCode>
                <c:ptCount val="3"/>
                <c:pt idx="2">
                  <c:v>1000</c:v>
                </c:pt>
              </c:numCache>
            </c:numRef>
          </c:val>
        </c:ser>
        <c:ser>
          <c:idx val="2"/>
          <c:order val="2"/>
          <c:tx>
            <c:strRef>
              <c:f>'Расходы по источникам'!$B$8</c:f>
              <c:strCache>
                <c:ptCount val="1"/>
                <c:pt idx="0">
                  <c:v>Поселения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1565199495138062E-2"/>
                  <c:y val="2.3515905640114063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360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119549558245858E-2"/>
                  <c:y val="2.351590564011406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010849432030321E-2"/>
                  <c:y val="-1.6461133948079843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+</a:t>
                    </a:r>
                    <a:r>
                      <a:rPr lang="en-US" smtClean="0"/>
                      <a:t>288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по источникам'!$C$5:$E$5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Рост/снижение расходов</c:v>
                </c:pt>
              </c:strCache>
            </c:strRef>
          </c:cat>
          <c:val>
            <c:numRef>
              <c:f>'Расходы по источникам'!$C$8:$E$8</c:f>
              <c:numCache>
                <c:formatCode>General</c:formatCode>
                <c:ptCount val="3"/>
                <c:pt idx="0">
                  <c:v>1360</c:v>
                </c:pt>
                <c:pt idx="1">
                  <c:v>1648</c:v>
                </c:pt>
                <c:pt idx="2">
                  <c:v>288</c:v>
                </c:pt>
              </c:numCache>
            </c:numRef>
          </c:val>
        </c:ser>
        <c:ser>
          <c:idx val="3"/>
          <c:order val="3"/>
          <c:tx>
            <c:strRef>
              <c:f>'Расходы по источникам'!$B$9</c:f>
              <c:strCache>
                <c:ptCount val="1"/>
              </c:strCache>
            </c:strRef>
          </c:tx>
          <c:spPr>
            <a:noFill/>
          </c:spPr>
          <c:invertIfNegative val="0"/>
          <c:cat>
            <c:strRef>
              <c:f>'Расходы по источникам'!$C$5:$E$5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Рост/снижение расходов</c:v>
                </c:pt>
              </c:strCache>
            </c:strRef>
          </c:cat>
          <c:val>
            <c:numRef>
              <c:f>'Расходы по источникам'!$C$9:$E$9</c:f>
              <c:numCache>
                <c:formatCode>General</c:formatCode>
                <c:ptCount val="3"/>
                <c:pt idx="2">
                  <c:v>1000</c:v>
                </c:pt>
              </c:numCache>
            </c:numRef>
          </c:val>
        </c:ser>
        <c:ser>
          <c:idx val="4"/>
          <c:order val="4"/>
          <c:tx>
            <c:strRef>
              <c:f>'Расходы по источникам'!$B$10</c:f>
              <c:strCache>
                <c:ptCount val="1"/>
                <c:pt idx="0">
                  <c:v>Московская область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1684749053383866E-2"/>
                  <c:y val="4.3111995640089921E-17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403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79344917959935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927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456499368922579E-2"/>
                  <c:y val="-4.7031811280228127E-3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-</a:t>
                    </a:r>
                    <a:r>
                      <a:rPr lang="en-US" smtClean="0"/>
                      <a:t>476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по источникам'!$C$5:$E$5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Рост/снижение расходов</c:v>
                </c:pt>
              </c:strCache>
            </c:strRef>
          </c:cat>
          <c:val>
            <c:numRef>
              <c:f>'Расходы по источникам'!$C$10:$E$10</c:f>
              <c:numCache>
                <c:formatCode>General</c:formatCode>
                <c:ptCount val="3"/>
                <c:pt idx="0">
                  <c:v>4403</c:v>
                </c:pt>
                <c:pt idx="1">
                  <c:v>3927</c:v>
                </c:pt>
                <c:pt idx="2">
                  <c:v>476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3355648"/>
        <c:axId val="243357184"/>
        <c:axId val="0"/>
      </c:bar3DChart>
      <c:catAx>
        <c:axId val="243355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43357184"/>
        <c:crosses val="autoZero"/>
        <c:auto val="1"/>
        <c:lblAlgn val="ctr"/>
        <c:lblOffset val="100"/>
        <c:noMultiLvlLbl val="0"/>
      </c:catAx>
      <c:valAx>
        <c:axId val="2433571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43355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802143579231012E-2"/>
          <c:y val="3.1698842783838319E-2"/>
          <c:w val="0.95619785642076893"/>
          <c:h val="0.7628931752681075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Стройки!$D$23</c:f>
              <c:strCache>
                <c:ptCount val="1"/>
                <c:pt idx="0">
                  <c:v>2015 год</c:v>
                </c:pt>
              </c:strCache>
            </c:strRef>
          </c:tx>
          <c:spPr>
            <a:pattFill prst="wdUpDiag">
              <a:fgClr>
                <a:srgbClr val="003399"/>
              </a:fgClr>
              <a:bgClr>
                <a:schemeClr val="bg1"/>
              </a:bgClr>
            </a:patt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hemeClr val="accent1">
                  <a:shade val="30000"/>
                  <a:satMod val="12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9.7601098929088678E-3"/>
                  <c:y val="-6.2247985517948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068932505272048E-2"/>
                  <c:y val="-6.224798551794899E-3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674631091999301E-2"/>
                  <c:y val="-6.224798551794899E-3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6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7601098929088678E-3"/>
                  <c:y val="2.07493285059829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154411306181564E-2"/>
                  <c:y val="-8.29989478293261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Стройки!$C$24:$C$28</c:f>
              <c:strCache>
                <c:ptCount val="5"/>
                <c:pt idx="0">
                  <c:v>СОШ и ДОУ с.Раздоры</c:v>
                </c:pt>
                <c:pt idx="1">
                  <c:v>СОШ с.Ершовское</c:v>
                </c:pt>
                <c:pt idx="2">
                  <c:v>ДОУ п.Горки10</c:v>
                </c:pt>
                <c:pt idx="3">
                  <c:v>Очистные сооружения с.Лайково</c:v>
                </c:pt>
                <c:pt idx="4">
                  <c:v>Магистраль г.Одинцово</c:v>
                </c:pt>
              </c:strCache>
            </c:strRef>
          </c:cat>
          <c:val>
            <c:numRef>
              <c:f>Стройки!$D$24:$D$28</c:f>
              <c:numCache>
                <c:formatCode>General</c:formatCode>
                <c:ptCount val="5"/>
                <c:pt idx="0">
                  <c:v>341</c:v>
                </c:pt>
                <c:pt idx="1">
                  <c:v>11</c:v>
                </c:pt>
                <c:pt idx="2">
                  <c:v>11</c:v>
                </c:pt>
                <c:pt idx="3">
                  <c:v>1367</c:v>
                </c:pt>
                <c:pt idx="4">
                  <c:v>505</c:v>
                </c:pt>
              </c:numCache>
            </c:numRef>
          </c:val>
        </c:ser>
        <c:ser>
          <c:idx val="1"/>
          <c:order val="1"/>
          <c:tx>
            <c:strRef>
              <c:f>Стройки!$E$23</c:f>
              <c:strCache>
                <c:ptCount val="1"/>
                <c:pt idx="0">
                  <c:v>2016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3658084796361734E-3"/>
                  <c:y val="-4.149865701196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07493285059829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9715070663634773E-3"/>
                  <c:y val="-6.2247985517948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1544113061815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7601098929088678E-3"/>
                  <c:y val="-4.149865701196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Стройки!$C$24:$C$28</c:f>
              <c:strCache>
                <c:ptCount val="5"/>
                <c:pt idx="0">
                  <c:v>СОШ и ДОУ с.Раздоры</c:v>
                </c:pt>
                <c:pt idx="1">
                  <c:v>СОШ с.Ершовское</c:v>
                </c:pt>
                <c:pt idx="2">
                  <c:v>ДОУ п.Горки10</c:v>
                </c:pt>
                <c:pt idx="3">
                  <c:v>Очистные сооружения с.Лайково</c:v>
                </c:pt>
                <c:pt idx="4">
                  <c:v>Магистраль г.Одинцово</c:v>
                </c:pt>
              </c:strCache>
            </c:strRef>
          </c:cat>
          <c:val>
            <c:numRef>
              <c:f>Стройки!$E$24:$E$28</c:f>
              <c:numCache>
                <c:formatCode>General</c:formatCode>
                <c:ptCount val="5"/>
                <c:pt idx="0">
                  <c:v>1561</c:v>
                </c:pt>
                <c:pt idx="1">
                  <c:v>100</c:v>
                </c:pt>
                <c:pt idx="2">
                  <c:v>63</c:v>
                </c:pt>
                <c:pt idx="3">
                  <c:v>497</c:v>
                </c:pt>
                <c:pt idx="4">
                  <c:v>808</c:v>
                </c:pt>
              </c:numCache>
            </c:numRef>
          </c:val>
        </c:ser>
        <c:ser>
          <c:idx val="2"/>
          <c:order val="2"/>
          <c:tx>
            <c:strRef>
              <c:f>Стройки!$F$23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</c:spPr>
          </c:dPt>
          <c:dLbls>
            <c:dLbl>
              <c:idx val="1"/>
              <c:layout>
                <c:manualLayout>
                  <c:x val="6.971507066363477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943014132726955E-2"/>
                  <c:y val="-4.149865701196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layout>
                <c:manualLayout>
                  <c:x val="9.760109892908867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Стройки!$C$24:$C$28</c:f>
              <c:strCache>
                <c:ptCount val="5"/>
                <c:pt idx="0">
                  <c:v>СОШ и ДОУ с.Раздоры</c:v>
                </c:pt>
                <c:pt idx="1">
                  <c:v>СОШ с.Ершовское</c:v>
                </c:pt>
                <c:pt idx="2">
                  <c:v>ДОУ п.Горки10</c:v>
                </c:pt>
                <c:pt idx="3">
                  <c:v>Очистные сооружения с.Лайково</c:v>
                </c:pt>
                <c:pt idx="4">
                  <c:v>Магистраль г.Одинцово</c:v>
                </c:pt>
              </c:strCache>
            </c:strRef>
          </c:cat>
          <c:val>
            <c:numRef>
              <c:f>Стройки!$F$24:$F$28</c:f>
              <c:numCache>
                <c:formatCode>General</c:formatCode>
                <c:ptCount val="5"/>
                <c:pt idx="0">
                  <c:v>304</c:v>
                </c:pt>
                <c:pt idx="1">
                  <c:v>789</c:v>
                </c:pt>
                <c:pt idx="2">
                  <c:v>386</c:v>
                </c:pt>
                <c:pt idx="3">
                  <c:v>0</c:v>
                </c:pt>
                <c:pt idx="4">
                  <c:v>759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5562368"/>
        <c:axId val="245658368"/>
        <c:axId val="0"/>
      </c:bar3DChart>
      <c:catAx>
        <c:axId val="245562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45658368"/>
        <c:crosses val="autoZero"/>
        <c:auto val="1"/>
        <c:lblAlgn val="ctr"/>
        <c:lblOffset val="100"/>
        <c:noMultiLvlLbl val="0"/>
      </c:catAx>
      <c:valAx>
        <c:axId val="245658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5562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lumMod val="95000"/>
                    </a:schemeClr>
                  </a:gs>
                  <a:gs pos="100000">
                    <a:schemeClr val="accent2">
                      <a:shade val="82000"/>
                      <a:satMod val="125000"/>
                      <a:lumMod val="74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3">
                      <a:lumMod val="95000"/>
                    </a:schemeClr>
                  </a:gs>
                  <a:gs pos="100000">
                    <a:schemeClr val="accent3">
                      <a:shade val="82000"/>
                      <a:satMod val="125000"/>
                      <a:lumMod val="74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28000">
                    <a:schemeClr val="accent5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5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1.1982655521935471E-2"/>
                  <c:y val="-1.5336460200074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65563988679797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20751984906396E-2"/>
                  <c:y val="-1.5336460200074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учреждения!$B$4:$B$6</c:f>
              <c:strCache>
                <c:ptCount val="3"/>
                <c:pt idx="0">
                  <c:v>средства бюджетов поселений</c:v>
                </c:pt>
                <c:pt idx="1">
                  <c:v>средства бюджета района</c:v>
                </c:pt>
                <c:pt idx="2">
                  <c:v>средства бюджета Московской области</c:v>
                </c:pt>
              </c:strCache>
            </c:strRef>
          </c:cat>
          <c:val>
            <c:numRef>
              <c:f>учреждения!$C$4:$C$6</c:f>
              <c:numCache>
                <c:formatCode>General</c:formatCode>
                <c:ptCount val="3"/>
                <c:pt idx="0">
                  <c:v>24</c:v>
                </c:pt>
                <c:pt idx="1">
                  <c:v>1991</c:v>
                </c:pt>
                <c:pt idx="2">
                  <c:v>3036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5087616"/>
        <c:axId val="245101696"/>
        <c:axId val="0"/>
      </c:bar3DChart>
      <c:catAx>
        <c:axId val="245087616"/>
        <c:scaling>
          <c:orientation val="minMax"/>
        </c:scaling>
        <c:delete val="1"/>
        <c:axPos val="l"/>
        <c:majorTickMark val="out"/>
        <c:minorTickMark val="none"/>
        <c:tickLblPos val="nextTo"/>
        <c:crossAx val="245101696"/>
        <c:crosses val="autoZero"/>
        <c:auto val="1"/>
        <c:lblAlgn val="ctr"/>
        <c:lblOffset val="100"/>
        <c:noMultiLvlLbl val="0"/>
      </c:catAx>
      <c:valAx>
        <c:axId val="245101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50876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3">
                      <a:lumMod val="95000"/>
                    </a:schemeClr>
                  </a:gs>
                  <a:gs pos="100000">
                    <a:schemeClr val="accent3">
                      <a:shade val="82000"/>
                      <a:satMod val="125000"/>
                      <a:lumMod val="74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28000">
                    <a:schemeClr val="accent5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5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2.1598312950673458E-2"/>
                  <c:y val="-1.7636929230085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397938050823029E-2"/>
                  <c:y val="-2.6455393845128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учреждения!$B$11:$B$12</c:f>
              <c:strCache>
                <c:ptCount val="2"/>
                <c:pt idx="0">
                  <c:v>средства бюджета района</c:v>
                </c:pt>
                <c:pt idx="1">
                  <c:v>средства бюджета Московской области</c:v>
                </c:pt>
              </c:strCache>
            </c:strRef>
          </c:cat>
          <c:val>
            <c:numRef>
              <c:f>учреждения!$C$11:$C$12</c:f>
              <c:numCache>
                <c:formatCode>General</c:formatCode>
                <c:ptCount val="2"/>
                <c:pt idx="0">
                  <c:v>415</c:v>
                </c:pt>
                <c:pt idx="1">
                  <c:v>170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5991680"/>
        <c:axId val="246001664"/>
        <c:axId val="0"/>
      </c:bar3DChart>
      <c:catAx>
        <c:axId val="245991680"/>
        <c:scaling>
          <c:orientation val="minMax"/>
        </c:scaling>
        <c:delete val="1"/>
        <c:axPos val="l"/>
        <c:majorTickMark val="out"/>
        <c:minorTickMark val="none"/>
        <c:tickLblPos val="nextTo"/>
        <c:crossAx val="246001664"/>
        <c:crosses val="autoZero"/>
        <c:auto val="1"/>
        <c:lblAlgn val="ctr"/>
        <c:lblOffset val="100"/>
        <c:noMultiLvlLbl val="0"/>
      </c:catAx>
      <c:valAx>
        <c:axId val="246001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5991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lumMod val="95000"/>
                    </a:schemeClr>
                  </a:gs>
                  <a:gs pos="100000">
                    <a:schemeClr val="accent2">
                      <a:shade val="82000"/>
                      <a:satMod val="125000"/>
                      <a:lumMod val="74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3">
                      <a:lumMod val="95000"/>
                    </a:schemeClr>
                  </a:gs>
                  <a:gs pos="100000">
                    <a:schemeClr val="accent3">
                      <a:shade val="82000"/>
                      <a:satMod val="125000"/>
                      <a:lumMod val="74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28000">
                    <a:schemeClr val="accent5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5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1.19990627503741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398875300448973E-2"/>
                  <c:y val="-7.65229882287157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093404429488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учреждения!$B$20:$B$22</c:f>
              <c:strCache>
                <c:ptCount val="3"/>
                <c:pt idx="0">
                  <c:v>средства бюджетов поселений</c:v>
                </c:pt>
                <c:pt idx="1">
                  <c:v>средства бюджета района</c:v>
                </c:pt>
                <c:pt idx="2">
                  <c:v>средства бюджета Московской области</c:v>
                </c:pt>
              </c:strCache>
            </c:strRef>
          </c:cat>
          <c:val>
            <c:numRef>
              <c:f>учреждения!$C$20:$C$22</c:f>
              <c:numCache>
                <c:formatCode>General</c:formatCode>
                <c:ptCount val="3"/>
                <c:pt idx="0">
                  <c:v>107</c:v>
                </c:pt>
                <c:pt idx="1">
                  <c:v>666</c:v>
                </c:pt>
                <c:pt idx="2">
                  <c:v>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6170752"/>
        <c:axId val="246172288"/>
        <c:axId val="0"/>
      </c:bar3DChart>
      <c:catAx>
        <c:axId val="246170752"/>
        <c:scaling>
          <c:orientation val="minMax"/>
        </c:scaling>
        <c:delete val="1"/>
        <c:axPos val="l"/>
        <c:majorTickMark val="out"/>
        <c:minorTickMark val="none"/>
        <c:tickLblPos val="nextTo"/>
        <c:crossAx val="246172288"/>
        <c:crosses val="autoZero"/>
        <c:auto val="1"/>
        <c:lblAlgn val="ctr"/>
        <c:lblOffset val="100"/>
        <c:noMultiLvlLbl val="0"/>
      </c:catAx>
      <c:valAx>
        <c:axId val="246172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61707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7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28000">
                    <a:schemeClr val="accent5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5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6.5702731461644473E-2"/>
                  <c:y val="-7.8364366956550531E-3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/>
                      <a:t>64,6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Лист2!$A$19:$A$20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Лист2!$B$19:$B$20</c:f>
              <c:numCache>
                <c:formatCode>#,##0.0_ ;[Red]\-#,##0.0\ </c:formatCode>
                <c:ptCount val="2"/>
                <c:pt idx="0">
                  <c:v>11539.999999999998</c:v>
                </c:pt>
                <c:pt idx="1">
                  <c:v>64.599999999999994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bg2">
            <a:lumMod val="90000"/>
          </a:schemeClr>
        </a:solidFill>
      </c:spPr>
    </c:plotArea>
    <c:legend>
      <c:legendPos val="r"/>
      <c:layout>
        <c:manualLayout>
          <c:xMode val="edge"/>
          <c:yMode val="edge"/>
          <c:x val="1.6181977252843378E-2"/>
          <c:y val="0.8418248760571595"/>
          <c:w val="0.98104024496937881"/>
          <c:h val="0.15431321084864391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92388451443569E-2"/>
          <c:y val="9.8650661614087653E-3"/>
          <c:w val="0.93105118110236218"/>
          <c:h val="0.9901349338385911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7239151356080493"/>
          <c:y val="0.39428300359982443"/>
          <c:w val="7.4830708661417319E-2"/>
          <c:h val="0.57549183727812792"/>
        </c:manualLayout>
      </c:layout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444444444444441E-3"/>
          <c:y val="6.3711931761681459E-3"/>
          <c:w val="0.98055555555555551"/>
          <c:h val="0.99193500270699286"/>
        </c:manualLayout>
      </c:layout>
      <c:pie3DChart>
        <c:varyColors val="1"/>
        <c:ser>
          <c:idx val="1"/>
          <c:order val="1"/>
          <c:explosion val="25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8"/>
            <c:bubble3D val="0"/>
            <c:spPr>
              <a:solidFill>
                <a:srgbClr val="CCCC00"/>
              </a:solidFill>
            </c:spPr>
          </c:dPt>
          <c:dPt>
            <c:idx val="9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1"/>
            <c:bubble3D val="0"/>
            <c:spPr>
              <a:solidFill>
                <a:srgbClr val="FF3399"/>
              </a:solidFill>
            </c:spPr>
          </c:dPt>
          <c:dPt>
            <c:idx val="13"/>
            <c:bubble3D val="0"/>
            <c:spPr>
              <a:solidFill>
                <a:srgbClr val="00FFFF"/>
              </a:solidFill>
            </c:spPr>
          </c:dPt>
          <c:dLbls>
            <c:dLbl>
              <c:idx val="0"/>
              <c:layout>
                <c:manualLayout>
                  <c:x val="-4.3050524934383202E-2"/>
                  <c:y val="-0.19019147831275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512685914260718E-3"/>
                  <c:y val="6.5392845436230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896653543307086E-2"/>
                  <c:y val="-1.3854647372743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1354986876640416E-3"/>
                  <c:y val="-3.6953030911280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3920603674540686E-3"/>
                  <c:y val="-1.0071670859129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5180026119482408E-2"/>
                  <c:y val="-5.4287729403835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8239274184387865E-2"/>
                  <c:y val="-5.3799734088590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4490704286964128E-2"/>
                  <c:y val="-4.309385346881802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</a:t>
                    </a:r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8.8941221048922506E-2"/>
                  <c:y val="-4.3710569057782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1.1043307086614173E-2"/>
                  <c:y val="-3.5252781573296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'Программная структура расходов'!$A$6:$A$21</c:f>
              <c:strCache>
                <c:ptCount val="16"/>
                <c:pt idx="0">
                  <c:v>Развитие образования </c:v>
                </c:pt>
                <c:pt idx="1">
                  <c:v>Развитие культуры </c:v>
                </c:pt>
                <c:pt idx="2">
                  <c:v>Молодежь </c:v>
                </c:pt>
                <c:pt idx="3">
                  <c:v>Физическая культура и спорт </c:v>
                </c:pt>
                <c:pt idx="4">
                  <c:v>Управление муниципальными финансами  </c:v>
                </c:pt>
                <c:pt idx="5">
                  <c:v>Снижение административных барьеров, повышение качества предоставления государственных и муниципальных услуг  </c:v>
                </c:pt>
                <c:pt idx="6">
                  <c:v>Развитие муниципального имущественного комплекса </c:v>
                </c:pt>
                <c:pt idx="7">
                  <c:v>Управление земельными ресурсами </c:v>
                </c:pt>
                <c:pt idx="8">
                  <c:v>Содержание и развитие жилищно-коммунального хозяйства </c:v>
                </c:pt>
                <c:pt idx="9">
                  <c:v>Охрана окружающей среды </c:v>
                </c:pt>
                <c:pt idx="10">
                  <c:v>Предпринимательство </c:v>
                </c:pt>
                <c:pt idx="11">
                  <c:v>Развитие дорожно-транспортной системы </c:v>
                </c:pt>
                <c:pt idx="12">
                  <c:v>Жилище</c:v>
                </c:pt>
                <c:pt idx="13">
                  <c:v>Безопасность </c:v>
                </c:pt>
                <c:pt idx="14">
                  <c:v>Муниципальное управление </c:v>
                </c:pt>
                <c:pt idx="15">
                  <c:v>Сельское хозяйство </c:v>
                </c:pt>
              </c:strCache>
            </c:strRef>
          </c:cat>
          <c:val>
            <c:numRef>
              <c:f>'Программная структура расходов'!$C$6:$C$21</c:f>
              <c:numCache>
                <c:formatCode>0.0</c:formatCode>
                <c:ptCount val="16"/>
                <c:pt idx="0">
                  <c:v>63.321490467937622</c:v>
                </c:pt>
                <c:pt idx="1">
                  <c:v>3.2409012131715778</c:v>
                </c:pt>
                <c:pt idx="2">
                  <c:v>6.3258232235701914E-2</c:v>
                </c:pt>
                <c:pt idx="3">
                  <c:v>4.2798960138648185</c:v>
                </c:pt>
                <c:pt idx="4">
                  <c:v>2.0814558058925479</c:v>
                </c:pt>
                <c:pt idx="5">
                  <c:v>2.212305025996534</c:v>
                </c:pt>
                <c:pt idx="6">
                  <c:v>0.55285961871750444</c:v>
                </c:pt>
                <c:pt idx="7">
                  <c:v>0.28076256499133451</c:v>
                </c:pt>
                <c:pt idx="8">
                  <c:v>4.3093587521663785</c:v>
                </c:pt>
                <c:pt idx="9">
                  <c:v>3.5528596187175042E-2</c:v>
                </c:pt>
                <c:pt idx="10">
                  <c:v>0.39514731369150785</c:v>
                </c:pt>
                <c:pt idx="11">
                  <c:v>11.837954939341422</c:v>
                </c:pt>
                <c:pt idx="12">
                  <c:v>0.5580589254766033</c:v>
                </c:pt>
                <c:pt idx="13">
                  <c:v>0.68284228769497413</c:v>
                </c:pt>
                <c:pt idx="14">
                  <c:v>6.1161178509532075</c:v>
                </c:pt>
                <c:pt idx="15" formatCode="0.00">
                  <c:v>3.2062391681109192E-2</c:v>
                </c:pt>
              </c:numCache>
            </c:numRef>
          </c:val>
        </c:ser>
        <c:ser>
          <c:idx val="0"/>
          <c:order val="0"/>
          <c:explosion val="25"/>
          <c:cat>
            <c:strRef>
              <c:f>'Программная структура расходов'!$A$6:$A$21</c:f>
              <c:strCache>
                <c:ptCount val="16"/>
                <c:pt idx="0">
                  <c:v>Развитие образования </c:v>
                </c:pt>
                <c:pt idx="1">
                  <c:v>Развитие культуры </c:v>
                </c:pt>
                <c:pt idx="2">
                  <c:v>Молодежь </c:v>
                </c:pt>
                <c:pt idx="3">
                  <c:v>Физическая культура и спорт </c:v>
                </c:pt>
                <c:pt idx="4">
                  <c:v>Управление муниципальными финансами  </c:v>
                </c:pt>
                <c:pt idx="5">
                  <c:v>Снижение административных барьеров, повышение качества предоставления государственных и муниципальных услуг  </c:v>
                </c:pt>
                <c:pt idx="6">
                  <c:v>Развитие муниципального имущественного комплекса </c:v>
                </c:pt>
                <c:pt idx="7">
                  <c:v>Управление земельными ресурсами </c:v>
                </c:pt>
                <c:pt idx="8">
                  <c:v>Содержание и развитие жилищно-коммунального хозяйства </c:v>
                </c:pt>
                <c:pt idx="9">
                  <c:v>Охрана окружающей среды </c:v>
                </c:pt>
                <c:pt idx="10">
                  <c:v>Предпринимательство </c:v>
                </c:pt>
                <c:pt idx="11">
                  <c:v>Развитие дорожно-транспортной системы </c:v>
                </c:pt>
                <c:pt idx="12">
                  <c:v>Жилище</c:v>
                </c:pt>
                <c:pt idx="13">
                  <c:v>Безопасность </c:v>
                </c:pt>
                <c:pt idx="14">
                  <c:v>Муниципальное управление </c:v>
                </c:pt>
                <c:pt idx="15">
                  <c:v>Сельское хозяйство </c:v>
                </c:pt>
              </c:strCache>
            </c:strRef>
          </c:cat>
          <c:val>
            <c:numRef>
              <c:f>'Программная структура расходов'!$B$6:$B$21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Образование!$B$9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812592036254473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154412530796774E-2"/>
                  <c:y val="-4.6412971658119006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428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337317229845562E-2"/>
                  <c:y val="2.5788029725101253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+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509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Образование!$C$8:$E$8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Рост/снижение расходов</c:v>
                </c:pt>
              </c:strCache>
            </c:strRef>
          </c:cat>
          <c:val>
            <c:numRef>
              <c:f>Образование!$C$9:$E$9</c:f>
              <c:numCache>
                <c:formatCode>General</c:formatCode>
                <c:ptCount val="3"/>
                <c:pt idx="0">
                  <c:v>1919</c:v>
                </c:pt>
                <c:pt idx="1">
                  <c:v>3428</c:v>
                </c:pt>
                <c:pt idx="2">
                  <c:v>1509</c:v>
                </c:pt>
              </c:numCache>
            </c:numRef>
          </c:val>
        </c:ser>
        <c:ser>
          <c:idx val="1"/>
          <c:order val="1"/>
          <c:tx>
            <c:strRef>
              <c:f>Образование!$B$10</c:f>
              <c:strCache>
                <c:ptCount val="1"/>
              </c:strCache>
            </c:strRef>
          </c:tx>
          <c:spPr>
            <a:noFill/>
          </c:spPr>
          <c:invertIfNegative val="0"/>
          <c:cat>
            <c:strRef>
              <c:f>Образование!$C$8:$E$8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Рост/снижение расходов</c:v>
                </c:pt>
              </c:strCache>
            </c:strRef>
          </c:cat>
          <c:val>
            <c:numRef>
              <c:f>Образование!$C$10:$E$10</c:f>
              <c:numCache>
                <c:formatCode>General</c:formatCode>
                <c:ptCount val="3"/>
                <c:pt idx="2">
                  <c:v>500</c:v>
                </c:pt>
              </c:numCache>
            </c:numRef>
          </c:val>
        </c:ser>
        <c:ser>
          <c:idx val="2"/>
          <c:order val="2"/>
          <c:tx>
            <c:strRef>
              <c:f>Образование!$B$11</c:f>
              <c:strCache>
                <c:ptCount val="1"/>
                <c:pt idx="0">
                  <c:v>Поселения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6731618796195134E-2"/>
                  <c:y val="-2.32064858290590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125920362544755E-2"/>
                  <c:y val="-2.3206485829059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125920362544755E-2"/>
                  <c:y val="-4.770303299633373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-</a:t>
                    </a:r>
                    <a:r>
                      <a:rPr lang="en-US" dirty="0" smtClean="0"/>
                      <a:t>552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Образование!$C$8:$E$8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Рост/снижение расходов</c:v>
                </c:pt>
              </c:strCache>
            </c:strRef>
          </c:cat>
          <c:val>
            <c:numRef>
              <c:f>Образование!$C$11:$E$11</c:f>
              <c:numCache>
                <c:formatCode>General</c:formatCode>
                <c:ptCount val="3"/>
                <c:pt idx="0">
                  <c:v>737</c:v>
                </c:pt>
                <c:pt idx="1">
                  <c:v>185</c:v>
                </c:pt>
                <c:pt idx="2">
                  <c:v>552</c:v>
                </c:pt>
              </c:numCache>
            </c:numRef>
          </c:val>
        </c:ser>
        <c:ser>
          <c:idx val="3"/>
          <c:order val="3"/>
          <c:tx>
            <c:strRef>
              <c:f>Образование!$B$12</c:f>
              <c:strCache>
                <c:ptCount val="1"/>
              </c:strCache>
            </c:strRef>
          </c:tx>
          <c:spPr>
            <a:noFill/>
          </c:spPr>
          <c:invertIfNegative val="0"/>
          <c:cat>
            <c:strRef>
              <c:f>Образование!$C$8:$E$8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Рост/снижение расходов</c:v>
                </c:pt>
              </c:strCache>
            </c:strRef>
          </c:cat>
          <c:val>
            <c:numRef>
              <c:f>Образование!$C$12:$E$12</c:f>
              <c:numCache>
                <c:formatCode>General</c:formatCode>
                <c:ptCount val="3"/>
                <c:pt idx="2">
                  <c:v>500</c:v>
                </c:pt>
              </c:numCache>
            </c:numRef>
          </c:val>
        </c:ser>
        <c:ser>
          <c:idx val="4"/>
          <c:order val="4"/>
          <c:tx>
            <c:strRef>
              <c:f>Образование!$B$13</c:f>
              <c:strCache>
                <c:ptCount val="1"/>
                <c:pt idx="0">
                  <c:v>Московская область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8125920362544731E-2"/>
                  <c:y val="2.3206485829059928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520221928894355E-2"/>
                  <c:y val="-4.2544732539562424E-17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694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943015663495966E-2"/>
                  <c:y val="-2.075695293115579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+</a:t>
                    </a:r>
                    <a:r>
                      <a:rPr lang="en-US" dirty="0" smtClean="0"/>
                      <a:t>194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Образование!$C$8:$E$8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Рост/снижение расходов</c:v>
                </c:pt>
              </c:strCache>
            </c:strRef>
          </c:cat>
          <c:val>
            <c:numRef>
              <c:f>Образование!$C$13:$E$13</c:f>
              <c:numCache>
                <c:formatCode>General</c:formatCode>
                <c:ptCount val="3"/>
                <c:pt idx="0">
                  <c:v>3500</c:v>
                </c:pt>
                <c:pt idx="1">
                  <c:v>3694</c:v>
                </c:pt>
                <c:pt idx="2">
                  <c:v>194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6346880"/>
        <c:axId val="246348416"/>
        <c:axId val="0"/>
      </c:bar3DChart>
      <c:catAx>
        <c:axId val="2463468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46348416"/>
        <c:crosses val="autoZero"/>
        <c:auto val="1"/>
        <c:lblAlgn val="ctr"/>
        <c:lblOffset val="100"/>
        <c:noMultiLvlLbl val="0"/>
      </c:catAx>
      <c:valAx>
        <c:axId val="2463484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46346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627296587926508E-2"/>
          <c:y val="9.7974171848240324E-2"/>
          <c:w val="0.5137588582677165"/>
          <c:h val="0.8053615786956320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rgbClr val="FF99CC"/>
              </a:solidFill>
            </c:spPr>
          </c:dPt>
          <c:dPt>
            <c:idx val="7"/>
            <c:bubble3D val="0"/>
            <c:spPr>
              <a:solidFill>
                <a:srgbClr val="99FFCC"/>
              </a:soli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</c:dPt>
          <c:dPt>
            <c:idx val="8"/>
            <c:bubble3D val="0"/>
            <c:spPr>
              <a:solidFill>
                <a:schemeClr val="bg2">
                  <a:lumMod val="25000"/>
                </a:schemeClr>
              </a:solidFill>
            </c:spPr>
          </c:dPt>
          <c:dPt>
            <c:idx val="9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10157152230971128"/>
                  <c:y val="0.130646972400941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1 939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3 130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9660979877515309E-4"/>
                  <c:y val="2.5136418105421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688429571303586E-2"/>
                  <c:y val="-3.163888588880488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3901902887139105E-2"/>
                  <c:y val="-1.3687068952216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4.5970201451354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1 715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Лист1!$C$37:$C$46</c:f>
              <c:strCache>
                <c:ptCount val="10"/>
                <c:pt idx="0">
                  <c:v>68 учреждений дошкольного образования</c:v>
                </c:pt>
                <c:pt idx="1">
                  <c:v>50 общеобразовательных учреждений</c:v>
                </c:pt>
                <c:pt idx="2">
                  <c:v>3 учреждения дополнительного образования</c:v>
                </c:pt>
                <c:pt idx="3">
                  <c:v>3 прочих учреждения</c:v>
                </c:pt>
                <c:pt idx="4">
                  <c:v>Субсидии частным образовательным учреждениям</c:v>
                </c:pt>
                <c:pt idx="5">
                  <c:v>Организация отдыха, оздоровления и занятости детей</c:v>
                </c:pt>
                <c:pt idx="6">
                  <c:v>Строительство и реконструкция образовательных учреждений</c:v>
                </c:pt>
                <c:pt idx="7">
                  <c:v>Деятельность Управления образования</c:v>
                </c:pt>
                <c:pt idx="8">
                  <c:v>Деятельность Комиссии по делам несовершеннолетних</c:v>
                </c:pt>
                <c:pt idx="9">
                  <c:v>Деятельность МКУ ЦБ (расчёт компенсации родительской платы)</c:v>
                </c:pt>
              </c:strCache>
            </c:strRef>
          </c:cat>
          <c:val>
            <c:numRef>
              <c:f>Лист1!$D$37:$D$46</c:f>
              <c:numCache>
                <c:formatCode>General</c:formatCode>
                <c:ptCount val="10"/>
                <c:pt idx="0">
                  <c:v>1939</c:v>
                </c:pt>
                <c:pt idx="1">
                  <c:v>3130</c:v>
                </c:pt>
                <c:pt idx="2">
                  <c:v>61</c:v>
                </c:pt>
                <c:pt idx="3">
                  <c:v>75</c:v>
                </c:pt>
                <c:pt idx="4">
                  <c:v>294</c:v>
                </c:pt>
                <c:pt idx="5">
                  <c:v>15</c:v>
                </c:pt>
                <c:pt idx="6">
                  <c:v>1715</c:v>
                </c:pt>
                <c:pt idx="7">
                  <c:v>62</c:v>
                </c:pt>
                <c:pt idx="8">
                  <c:v>12</c:v>
                </c:pt>
                <c:pt idx="9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pattFill prst="wdDnDiag">
              <a:fgClr>
                <a:srgbClr val="FFCCCC"/>
              </a:fgClr>
              <a:bgClr>
                <a:sysClr val="window" lastClr="F4F4F4"/>
              </a:bgClr>
            </a:patt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pattFill prst="wdDnDiag">
                <a:fgClr>
                  <a:srgbClr val="99CCFF"/>
                </a:fgClr>
                <a:bgClr>
                  <a:sysClr val="window" lastClr="F4F4F4"/>
                </a:bgClr>
              </a:pattFill>
            </c:spPr>
          </c:dPt>
          <c:dPt>
            <c:idx val="3"/>
            <c:invertIfNegative val="0"/>
            <c:bubble3D val="0"/>
            <c:spPr>
              <a:pattFill prst="wdDnDiag">
                <a:fgClr>
                  <a:srgbClr val="99CCFF"/>
                </a:fgClr>
                <a:bgClr>
                  <a:sysClr val="window" lastClr="F4F4F4"/>
                </a:bgClr>
              </a:pattFill>
            </c:spPr>
          </c:dPt>
          <c:dLbls>
            <c:dLbl>
              <c:idx val="0"/>
              <c:layout>
                <c:manualLayout>
                  <c:x val="1.217621572802744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737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220269660034305E-2"/>
                  <c:y val="-5.834479938806871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575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74229662603773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5</a:t>
                    </a:r>
                    <a:r>
                      <a:rPr lang="ru-RU" dirty="0" smtClean="0"/>
                      <a:t> 763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176215728027556E-2"/>
                  <c:y val="-2.33379197552274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575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Лист1!$A$1:$D$1</c:f>
              <c:numCache>
                <c:formatCode>General</c:formatCode>
                <c:ptCount val="4"/>
                <c:pt idx="0">
                  <c:v>5731</c:v>
                </c:pt>
                <c:pt idx="1">
                  <c:v>5575</c:v>
                </c:pt>
                <c:pt idx="2">
                  <c:v>5763</c:v>
                </c:pt>
                <c:pt idx="3">
                  <c:v>5575</c:v>
                </c:pt>
              </c:numCache>
            </c:numRef>
          </c:val>
        </c:ser>
        <c:ser>
          <c:idx val="1"/>
          <c:order val="1"/>
          <c:spPr>
            <a:solidFill>
              <a:srgbClr val="FFCCCC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99CCFF"/>
              </a:solidFill>
            </c:spPr>
          </c:dPt>
          <c:dPt>
            <c:idx val="3"/>
            <c:invertIfNegative val="0"/>
            <c:bubble3D val="0"/>
            <c:spPr>
              <a:solidFill>
                <a:srgbClr val="99CCFF"/>
              </a:solidFill>
            </c:spPr>
          </c:dPt>
          <c:dLbls>
            <c:dLbl>
              <c:idx val="0"/>
              <c:layout>
                <c:manualLayout>
                  <c:x val="1.2176215728027443E-2"/>
                  <c:y val="-1.166895987761374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425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220269660034305E-2"/>
                  <c:y val="-2.04206797858240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760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742296626037736E-2"/>
                  <c:y val="-5.8344799388068717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666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176215728027556E-2"/>
                  <c:y val="-1.75034398164206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Лист1!$A$2:$D$2</c:f>
              <c:numCache>
                <c:formatCode>General</c:formatCode>
                <c:ptCount val="4"/>
                <c:pt idx="0">
                  <c:v>4426</c:v>
                </c:pt>
                <c:pt idx="1">
                  <c:v>5760</c:v>
                </c:pt>
                <c:pt idx="2">
                  <c:v>4666</c:v>
                </c:pt>
                <c:pt idx="3">
                  <c:v>6030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7001856"/>
        <c:axId val="207007744"/>
        <c:axId val="0"/>
      </c:bar3DChart>
      <c:catAx>
        <c:axId val="207001856"/>
        <c:scaling>
          <c:orientation val="minMax"/>
        </c:scaling>
        <c:delete val="1"/>
        <c:axPos val="b"/>
        <c:majorTickMark val="out"/>
        <c:minorTickMark val="none"/>
        <c:tickLblPos val="nextTo"/>
        <c:crossAx val="207007744"/>
        <c:crosses val="autoZero"/>
        <c:auto val="1"/>
        <c:lblAlgn val="ctr"/>
        <c:lblOffset val="100"/>
        <c:noMultiLvlLbl val="0"/>
      </c:catAx>
      <c:valAx>
        <c:axId val="207007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70018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347331583552057E-2"/>
          <c:y val="2.592276315501367E-2"/>
          <c:w val="0.9567082239720035"/>
          <c:h val="0.892994099556028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'Развитие культуры'!$C$22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8055555555555582E-2"/>
                  <c:y val="-7.7809981897436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444444444444445E-2"/>
                  <c:y val="7.7809981897436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666666666666666E-2"/>
                  <c:y val="-2.3696040478849288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+</a:t>
                    </a:r>
                    <a:r>
                      <a:rPr lang="en-US" dirty="0" smtClean="0"/>
                      <a:t>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'Развитие культуры'!$D$21:$F$21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Рост/ снижение расходов</c:v>
                </c:pt>
              </c:strCache>
            </c:strRef>
          </c:cat>
          <c:val>
            <c:numRef>
              <c:f>'Развитие культуры'!$D$22:$F$22</c:f>
              <c:numCache>
                <c:formatCode>General</c:formatCode>
                <c:ptCount val="3"/>
                <c:pt idx="0">
                  <c:v>324</c:v>
                </c:pt>
                <c:pt idx="1">
                  <c:v>372</c:v>
                </c:pt>
                <c:pt idx="2">
                  <c:v>48</c:v>
                </c:pt>
              </c:numCache>
            </c:numRef>
          </c:val>
        </c:ser>
        <c:ser>
          <c:idx val="1"/>
          <c:order val="1"/>
          <c:tx>
            <c:strRef>
              <c:f>'Развитие культуры'!$C$23</c:f>
              <c:strCache>
                <c:ptCount val="1"/>
              </c:strCache>
            </c:strRef>
          </c:tx>
          <c:spPr>
            <a:noFill/>
          </c:spPr>
          <c:invertIfNegative val="0"/>
          <c:cat>
            <c:strRef>
              <c:f>'Развитие культуры'!$D$21:$F$21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Рост/ снижение расходов</c:v>
                </c:pt>
              </c:strCache>
            </c:strRef>
          </c:cat>
          <c:val>
            <c:numRef>
              <c:f>'Развитие культуры'!$D$23:$F$23</c:f>
              <c:numCache>
                <c:formatCode>General</c:formatCode>
                <c:ptCount val="3"/>
                <c:pt idx="2">
                  <c:v>30</c:v>
                </c:pt>
              </c:numCache>
            </c:numRef>
          </c:val>
        </c:ser>
        <c:ser>
          <c:idx val="2"/>
          <c:order val="2"/>
          <c:tx>
            <c:strRef>
              <c:f>'Развитие культуры'!$C$24</c:f>
              <c:strCache>
                <c:ptCount val="1"/>
                <c:pt idx="0">
                  <c:v>Поселения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1111111111111086E-2"/>
                  <c:y val="5.1873321264957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222222222222223E-2"/>
                  <c:y val="-2.8530326695726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500000000000001E-2"/>
                  <c:y val="-1.0374868478665769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-</a:t>
                    </a:r>
                    <a:r>
                      <a:rPr lang="en-US" smtClean="0"/>
                      <a:t>10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'Развитие культуры'!$D$21:$F$21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Рост/ снижение расходов</c:v>
                </c:pt>
              </c:strCache>
            </c:strRef>
          </c:cat>
          <c:val>
            <c:numRef>
              <c:f>'Развитие культуры'!$D$24:$F$24</c:f>
              <c:numCache>
                <c:formatCode>General</c:formatCode>
                <c:ptCount val="3"/>
                <c:pt idx="0">
                  <c:v>12</c:v>
                </c:pt>
                <c:pt idx="1">
                  <c:v>2</c:v>
                </c:pt>
                <c:pt idx="2">
                  <c:v>10</c:v>
                </c:pt>
              </c:numCache>
            </c:numRef>
          </c:val>
        </c:ser>
        <c:ser>
          <c:idx val="3"/>
          <c:order val="3"/>
          <c:tx>
            <c:strRef>
              <c:f>'Развитие культуры'!$C$25</c:f>
              <c:strCache>
                <c:ptCount val="1"/>
              </c:strCache>
            </c:strRef>
          </c:tx>
          <c:spPr>
            <a:noFill/>
          </c:spPr>
          <c:invertIfNegative val="0"/>
          <c:cat>
            <c:strRef>
              <c:f>'Развитие культуры'!$D$21:$F$21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Рост/ снижение расходов</c:v>
                </c:pt>
              </c:strCache>
            </c:strRef>
          </c:cat>
          <c:val>
            <c:numRef>
              <c:f>'Развитие культуры'!$D$25:$F$25</c:f>
              <c:numCache>
                <c:formatCode>General</c:formatCode>
                <c:ptCount val="3"/>
                <c:pt idx="2">
                  <c:v>30</c:v>
                </c:pt>
              </c:numCache>
            </c:numRef>
          </c:val>
        </c:ser>
        <c:ser>
          <c:idx val="4"/>
          <c:order val="4"/>
          <c:tx>
            <c:strRef>
              <c:f>'Развитие культуры'!$C$26</c:f>
              <c:strCache>
                <c:ptCount val="1"/>
                <c:pt idx="0">
                  <c:v>Московская область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1.2500000000000001E-2"/>
                  <c:y val="-3.6311324885470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1.3888888888888888E-2"/>
                  <c:y val="-1.5561996379487247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-</a:t>
                    </a:r>
                    <a:r>
                      <a:rPr lang="en-US" smtClean="0"/>
                      <a:t>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'Развитие культуры'!$D$21:$F$21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Рост/ снижение расходов</c:v>
                </c:pt>
              </c:strCache>
            </c:strRef>
          </c:cat>
          <c:val>
            <c:numRef>
              <c:f>'Развитие культуры'!$D$26:$F$26</c:f>
              <c:numCache>
                <c:formatCode>General</c:formatCode>
                <c:ptCount val="3"/>
                <c:pt idx="0">
                  <c:v>3</c:v>
                </c:pt>
                <c:pt idx="1">
                  <c:v>0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59756032"/>
        <c:axId val="259757568"/>
        <c:axId val="0"/>
      </c:bar3DChart>
      <c:catAx>
        <c:axId val="2597560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59757568"/>
        <c:crosses val="autoZero"/>
        <c:auto val="1"/>
        <c:lblAlgn val="ctr"/>
        <c:lblOffset val="100"/>
        <c:noMultiLvlLbl val="0"/>
      </c:catAx>
      <c:valAx>
        <c:axId val="2597575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597560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83745523440639"/>
          <c:y val="0.12548750657567009"/>
          <c:w val="0.79068724126690981"/>
          <c:h val="0.7645311843741148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bg2">
                  <a:lumMod val="90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99FFCC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FF99CC"/>
              </a:solidFill>
            </c:spPr>
          </c:dPt>
          <c:dLbls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Лист1!$C$7:$C$11</c:f>
              <c:strCache>
                <c:ptCount val="5"/>
                <c:pt idx="0">
                  <c:v>9 музыкальных школ и школ искусств</c:v>
                </c:pt>
                <c:pt idx="1">
                  <c:v>Мероприятия в сфере культуры  </c:v>
                </c:pt>
                <c:pt idx="2">
                  <c:v>МБУК «Информационно-методический центр»  
</c:v>
                </c:pt>
                <c:pt idx="3">
                  <c:v>Обеспечение деятельности сельских библиотек</c:v>
                </c:pt>
                <c:pt idx="4">
                  <c:v>Обеспечение деятельности Комитета по делам молодёжи, культуре и спорту
</c:v>
                </c:pt>
              </c:strCache>
            </c:strRef>
          </c:cat>
          <c:val>
            <c:numRef>
              <c:f>Лист1!$D$7:$D$11</c:f>
              <c:numCache>
                <c:formatCode>General</c:formatCode>
                <c:ptCount val="5"/>
                <c:pt idx="0">
                  <c:v>275</c:v>
                </c:pt>
                <c:pt idx="1">
                  <c:v>46</c:v>
                </c:pt>
                <c:pt idx="2">
                  <c:v>24</c:v>
                </c:pt>
                <c:pt idx="3">
                  <c:v>2</c:v>
                </c:pt>
                <c:pt idx="4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"/>
        <c:holeSize val="33"/>
      </c:doughnut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val>
            <c:numRef>
              <c:f>'физ. культ. и спорт'!$E$25</c:f>
              <c:numCache>
                <c:formatCode>General</c:formatCode>
                <c:ptCount val="1"/>
                <c:pt idx="0">
                  <c:v>-38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gapDepth val="36"/>
        <c:shape val="cylinder"/>
        <c:axId val="260345856"/>
        <c:axId val="260347392"/>
        <c:axId val="0"/>
      </c:bar3DChart>
      <c:catAx>
        <c:axId val="260345856"/>
        <c:scaling>
          <c:orientation val="minMax"/>
        </c:scaling>
        <c:delete val="1"/>
        <c:axPos val="b"/>
        <c:majorTickMark val="out"/>
        <c:minorTickMark val="none"/>
        <c:tickLblPos val="nextTo"/>
        <c:crossAx val="260347392"/>
        <c:crosses val="autoZero"/>
        <c:auto val="1"/>
        <c:lblAlgn val="ctr"/>
        <c:lblOffset val="100"/>
        <c:noMultiLvlLbl val="0"/>
      </c:catAx>
      <c:valAx>
        <c:axId val="2603473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603458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4632034632034632E-2"/>
          <c:w val="0.91806950862075865"/>
          <c:h val="0.7545772100972232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'физ. культ. и спорт'!$D$20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8138748968952398E-2"/>
                  <c:y val="-0.40393345183868457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'физ. культ. и спорт'!$E$19</c:f>
              <c:numCache>
                <c:formatCode>General</c:formatCode>
                <c:ptCount val="1"/>
                <c:pt idx="0">
                  <c:v>2016</c:v>
                </c:pt>
              </c:numCache>
            </c:numRef>
          </c:cat>
          <c:val>
            <c:numRef>
              <c:f>'физ. культ. и спорт'!$E$20</c:f>
              <c:numCache>
                <c:formatCode>General</c:formatCode>
                <c:ptCount val="1"/>
                <c:pt idx="0">
                  <c:v>494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0446080"/>
        <c:axId val="260447616"/>
        <c:axId val="0"/>
      </c:bar3DChart>
      <c:catAx>
        <c:axId val="260446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0447616"/>
        <c:crosses val="autoZero"/>
        <c:auto val="1"/>
        <c:lblAlgn val="ctr"/>
        <c:lblOffset val="100"/>
        <c:noMultiLvlLbl val="0"/>
      </c:catAx>
      <c:valAx>
        <c:axId val="2604476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604460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val>
            <c:numRef>
              <c:f>'физ. культ. и спорт'!$E$25</c:f>
              <c:numCache>
                <c:formatCode>General</c:formatCode>
                <c:ptCount val="1"/>
                <c:pt idx="0">
                  <c:v>-38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gapDepth val="36"/>
        <c:shape val="cylinder"/>
        <c:axId val="260701184"/>
        <c:axId val="260571904"/>
        <c:axId val="0"/>
      </c:bar3DChart>
      <c:catAx>
        <c:axId val="260701184"/>
        <c:scaling>
          <c:orientation val="minMax"/>
        </c:scaling>
        <c:delete val="1"/>
        <c:axPos val="b"/>
        <c:majorTickMark val="out"/>
        <c:minorTickMark val="none"/>
        <c:tickLblPos val="nextTo"/>
        <c:crossAx val="260571904"/>
        <c:crosses val="autoZero"/>
        <c:auto val="1"/>
        <c:lblAlgn val="ctr"/>
        <c:lblOffset val="100"/>
        <c:noMultiLvlLbl val="0"/>
      </c:catAx>
      <c:valAx>
        <c:axId val="2605719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607011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val>
            <c:numRef>
              <c:f>'физ. культ. и спорт'!$E$25</c:f>
              <c:numCache>
                <c:formatCode>General</c:formatCode>
                <c:ptCount val="1"/>
                <c:pt idx="0">
                  <c:v>-38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gapDepth val="36"/>
        <c:shape val="cylinder"/>
        <c:axId val="260768128"/>
        <c:axId val="260769664"/>
        <c:axId val="0"/>
      </c:bar3DChart>
      <c:catAx>
        <c:axId val="260768128"/>
        <c:scaling>
          <c:orientation val="minMax"/>
        </c:scaling>
        <c:delete val="1"/>
        <c:axPos val="b"/>
        <c:majorTickMark val="out"/>
        <c:minorTickMark val="none"/>
        <c:tickLblPos val="nextTo"/>
        <c:crossAx val="260769664"/>
        <c:crosses val="autoZero"/>
        <c:auto val="1"/>
        <c:lblAlgn val="ctr"/>
        <c:lblOffset val="100"/>
        <c:noMultiLvlLbl val="0"/>
      </c:catAx>
      <c:valAx>
        <c:axId val="2607696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607681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4736123337495991"/>
          <c:y val="0.12979278603468974"/>
          <c:w val="0.50555555555555554"/>
          <c:h val="0.74041297935103245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val>
            <c:numRef>
              <c:f>'физ. культ. и спорт'!$E$25</c:f>
              <c:numCache>
                <c:formatCode>General</c:formatCode>
                <c:ptCount val="1"/>
                <c:pt idx="0">
                  <c:v>-38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cylinder"/>
        <c:axId val="260978560"/>
        <c:axId val="260980096"/>
        <c:axId val="0"/>
      </c:bar3DChart>
      <c:catAx>
        <c:axId val="260978560"/>
        <c:scaling>
          <c:orientation val="minMax"/>
        </c:scaling>
        <c:delete val="1"/>
        <c:axPos val="b"/>
        <c:majorTickMark val="out"/>
        <c:minorTickMark val="none"/>
        <c:tickLblPos val="nextTo"/>
        <c:crossAx val="260980096"/>
        <c:crosses val="autoZero"/>
        <c:auto val="1"/>
        <c:lblAlgn val="ctr"/>
        <c:lblOffset val="100"/>
        <c:noMultiLvlLbl val="0"/>
      </c:catAx>
      <c:valAx>
        <c:axId val="260980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609785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hPercent val="160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5370942556231104E-2"/>
          <c:y val="2.4267802590249989E-2"/>
          <c:w val="0.63147612877504233"/>
          <c:h val="0.7262510955572837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'физ. культ. и спорт'!$D$12</c:f>
              <c:strCache>
                <c:ptCount val="1"/>
                <c:pt idx="0">
                  <c:v>Московская область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2101547386761764E-2"/>
                  <c:y val="-2.1773986703809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94216634146647E-2"/>
                  <c:y val="6.5321960111428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'физ. культ. и спорт'!$E$11:$F$11</c:f>
              <c:strCache>
                <c:ptCount val="2"/>
                <c:pt idx="0">
                  <c:v>2015 год</c:v>
                </c:pt>
                <c:pt idx="1">
                  <c:v>в том числе стротельство ФОК</c:v>
                </c:pt>
              </c:strCache>
            </c:strRef>
          </c:cat>
          <c:val>
            <c:numRef>
              <c:f>'физ. культ. и спорт'!$E$12:$F$12</c:f>
              <c:numCache>
                <c:formatCode>General</c:formatCode>
                <c:ptCount val="2"/>
                <c:pt idx="0">
                  <c:v>85</c:v>
                </c:pt>
                <c:pt idx="1">
                  <c:v>83</c:v>
                </c:pt>
              </c:numCache>
            </c:numRef>
          </c:val>
        </c:ser>
        <c:ser>
          <c:idx val="1"/>
          <c:order val="1"/>
          <c:tx>
            <c:strRef>
              <c:f>'физ. культ. и спорт'!$D$13</c:f>
              <c:strCache>
                <c:ptCount val="1"/>
                <c:pt idx="0">
                  <c:v>Поселения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4311702125437942E-2"/>
                  <c:y val="-1.00366116724329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'физ. культ. и спорт'!$E$11:$F$11</c:f>
              <c:strCache>
                <c:ptCount val="2"/>
                <c:pt idx="0">
                  <c:v>2015 год</c:v>
                </c:pt>
                <c:pt idx="1">
                  <c:v>в том числе стротельство ФОК</c:v>
                </c:pt>
              </c:strCache>
            </c:strRef>
          </c:cat>
          <c:val>
            <c:numRef>
              <c:f>'физ. культ. и спорт'!$E$13:$F$13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'физ. культ. и спорт'!$D$14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094216634146647E-2"/>
                  <c:y val="-2.1773986703809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94216634146647E-2"/>
                  <c:y val="-6.53219601114279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'физ. культ. и спорт'!$E$11:$F$11</c:f>
              <c:strCache>
                <c:ptCount val="2"/>
                <c:pt idx="0">
                  <c:v>2015 год</c:v>
                </c:pt>
                <c:pt idx="1">
                  <c:v>в том числе стротельство ФОК</c:v>
                </c:pt>
              </c:strCache>
            </c:strRef>
          </c:cat>
          <c:val>
            <c:numRef>
              <c:f>'физ. культ. и спорт'!$E$14:$F$14</c:f>
              <c:numCache>
                <c:formatCode>General</c:formatCode>
                <c:ptCount val="2"/>
                <c:pt idx="0">
                  <c:v>513</c:v>
                </c:pt>
                <c:pt idx="1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cylinder"/>
        <c:axId val="261060480"/>
        <c:axId val="261062016"/>
        <c:axId val="0"/>
      </c:bar3DChart>
      <c:catAx>
        <c:axId val="261060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1062016"/>
        <c:crosses val="autoZero"/>
        <c:auto val="1"/>
        <c:lblAlgn val="ctr"/>
        <c:lblOffset val="100"/>
        <c:noMultiLvlLbl val="0"/>
      </c:catAx>
      <c:valAx>
        <c:axId val="2610620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610604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570415175969897E-2"/>
          <c:y val="4.1613431840906566E-2"/>
          <c:w val="0.95086188971416996"/>
          <c:h val="0.886352905232751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'физ. культ. и спорт'!$D$50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583712087070647E-2"/>
                  <c:y val="-4.89914700835709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1.416701098824617E-2"/>
                  <c:y val="-3.1844455554321034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+</a:t>
                    </a:r>
                    <a:r>
                      <a:rPr lang="en-US" sz="1800" dirty="0" smtClean="0"/>
                      <a:t>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'физ. культ. и спорт'!$E$49:$G$49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Рост/снижение расходов</c:v>
                </c:pt>
              </c:strCache>
            </c:strRef>
          </c:cat>
          <c:val>
            <c:numRef>
              <c:f>'физ. культ. и спорт'!$E$50:$G$50</c:f>
              <c:numCache>
                <c:formatCode>General</c:formatCode>
                <c:ptCount val="3"/>
                <c:pt idx="0">
                  <c:v>474</c:v>
                </c:pt>
                <c:pt idx="1">
                  <c:v>494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tx>
            <c:strRef>
              <c:f>'физ. культ. и спорт'!$D$51</c:f>
              <c:strCache>
                <c:ptCount val="1"/>
              </c:strCache>
            </c:strRef>
          </c:tx>
          <c:spPr>
            <a:noFill/>
          </c:spPr>
          <c:invertIfNegative val="0"/>
          <c:cat>
            <c:strRef>
              <c:f>'физ. культ. и спорт'!$E$49:$G$49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Рост/снижение расходов</c:v>
                </c:pt>
              </c:strCache>
            </c:strRef>
          </c:cat>
          <c:val>
            <c:numRef>
              <c:f>'физ. культ. и спорт'!$E$51:$G$51</c:f>
              <c:numCache>
                <c:formatCode>General</c:formatCode>
                <c:ptCount val="3"/>
                <c:pt idx="2">
                  <c:v>50</c:v>
                </c:pt>
              </c:numCache>
            </c:numRef>
          </c:val>
        </c:ser>
        <c:ser>
          <c:idx val="2"/>
          <c:order val="2"/>
          <c:tx>
            <c:strRef>
              <c:f>'физ. культ. и спорт'!$D$52</c:f>
              <c:strCache>
                <c:ptCount val="1"/>
                <c:pt idx="0">
                  <c:v>Поселения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417114284719989E-2"/>
                  <c:y val="-2.9394882050142578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-</a:t>
                    </a:r>
                    <a:r>
                      <a:rPr lang="en-US" sz="1800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'физ. культ. и спорт'!$E$49:$G$49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Рост/снижение расходов</c:v>
                </c:pt>
              </c:strCache>
            </c:strRef>
          </c:cat>
          <c:val>
            <c:numRef>
              <c:f>'физ. культ. и спорт'!$E$52:$G$52</c:f>
              <c:numCache>
                <c:formatCode>General</c:formatCode>
                <c:ptCount val="3"/>
                <c:pt idx="0">
                  <c:v>6</c:v>
                </c:pt>
                <c:pt idx="1">
                  <c:v>0</c:v>
                </c:pt>
                <c:pt idx="2">
                  <c:v>6</c:v>
                </c:pt>
              </c:numCache>
            </c:numRef>
          </c:val>
        </c:ser>
        <c:ser>
          <c:idx val="3"/>
          <c:order val="3"/>
          <c:tx>
            <c:strRef>
              <c:f>'физ. культ. и спорт'!$D$53</c:f>
              <c:strCache>
                <c:ptCount val="1"/>
              </c:strCache>
            </c:strRef>
          </c:tx>
          <c:spPr>
            <a:noFill/>
          </c:spPr>
          <c:invertIfNegative val="0"/>
          <c:cat>
            <c:strRef>
              <c:f>'физ. культ. и спорт'!$E$49:$G$49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Рост/снижение расходов</c:v>
                </c:pt>
              </c:strCache>
            </c:strRef>
          </c:cat>
          <c:val>
            <c:numRef>
              <c:f>'физ. культ. и спорт'!$E$53:$G$53</c:f>
              <c:numCache>
                <c:formatCode>General</c:formatCode>
                <c:ptCount val="3"/>
                <c:pt idx="2">
                  <c:v>50</c:v>
                </c:pt>
              </c:numCache>
            </c:numRef>
          </c:val>
        </c:ser>
        <c:ser>
          <c:idx val="4"/>
          <c:order val="4"/>
          <c:tx>
            <c:strRef>
              <c:f>'физ. культ. и спорт'!$D$54</c:f>
              <c:strCache>
                <c:ptCount val="1"/>
                <c:pt idx="0">
                  <c:v>Московская область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CCFF66"/>
              </a:solidFill>
            </c:spPr>
          </c:dPt>
          <c:dLbls>
            <c:dLbl>
              <c:idx val="0"/>
              <c:layout>
                <c:manualLayout>
                  <c:x val="2.4083918680018312E-2"/>
                  <c:y val="-2.2046161537606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1.8417114284719989E-2"/>
                  <c:y val="-2.6945308545964029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-</a:t>
                    </a:r>
                    <a:r>
                      <a:rPr lang="en-US" sz="1800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'физ. культ. и спорт'!$E$49:$G$49</c:f>
              <c:strCache>
                <c:ptCount val="3"/>
                <c:pt idx="0">
                  <c:v>2015 год</c:v>
                </c:pt>
                <c:pt idx="1">
                  <c:v>2016 год</c:v>
                </c:pt>
                <c:pt idx="2">
                  <c:v>Рост/снижение расходов</c:v>
                </c:pt>
              </c:strCache>
            </c:strRef>
          </c:cat>
          <c:val>
            <c:numRef>
              <c:f>'физ. культ. и спорт'!$E$54:$G$54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1305472"/>
        <c:axId val="261330048"/>
        <c:axId val="0"/>
      </c:bar3DChart>
      <c:catAx>
        <c:axId val="261305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1330048"/>
        <c:crosses val="autoZero"/>
        <c:auto val="1"/>
        <c:lblAlgn val="ctr"/>
        <c:lblOffset val="100"/>
        <c:noMultiLvlLbl val="0"/>
      </c:catAx>
      <c:valAx>
        <c:axId val="2613300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61305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628613148361012E-3"/>
          <c:y val="6.6454384733561522E-2"/>
          <c:w val="0.52977433615204905"/>
          <c:h val="0.844939768955023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rgbClr val="FFCCFF"/>
              </a:solidFill>
            </c:spPr>
          </c:dPt>
          <c:dPt>
            <c:idx val="5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Lbls>
            <c:dLbl>
              <c:idx val="2"/>
              <c:layout>
                <c:manualLayout>
                  <c:x val="-2.3611113693253902E-2"/>
                  <c:y val="-3.9872630840136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2.2151461577853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Лист1!$C$17:$C$22</c:f>
              <c:strCache>
                <c:ptCount val="6"/>
                <c:pt idx="0">
                  <c:v>10 детско-юношеских спортивных школ </c:v>
                </c:pt>
                <c:pt idx="1">
                  <c:v>Организация летней оздоровительной кампании в учреждениях дополнительного образования детей
</c:v>
                </c:pt>
                <c:pt idx="2">
                  <c:v>Мероприятия в сфере физической культуры и спорта  
</c:v>
                </c:pt>
                <c:pt idx="3">
                  <c:v>Физкультурно-оздоровительный клуб спорта для инвалидов «Одинец»
</c:v>
                </c:pt>
                <c:pt idx="4">
                  <c:v>Расходы на организацию занятий детей и подростков физической культурой и спортом на базе современных спортивных комплексов 
</c:v>
                </c:pt>
                <c:pt idx="5">
                  <c:v>Мероприятия по реализации Всероссийского физкультурно-спортивного комплекса «Готов к труду и обороне» (ГТО)
</c:v>
                </c:pt>
              </c:strCache>
            </c:strRef>
          </c:cat>
          <c:val>
            <c:numRef>
              <c:f>Лист1!$D$17:$D$22</c:f>
              <c:numCache>
                <c:formatCode>General</c:formatCode>
                <c:ptCount val="6"/>
                <c:pt idx="0">
                  <c:v>436</c:v>
                </c:pt>
                <c:pt idx="1">
                  <c:v>3</c:v>
                </c:pt>
                <c:pt idx="2">
                  <c:v>13</c:v>
                </c:pt>
                <c:pt idx="3">
                  <c:v>10</c:v>
                </c:pt>
                <c:pt idx="4">
                  <c:v>30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3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'проекты бюджетов'!$A$27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8108240185133705E-3"/>
                  <c:y val="-1.987259631558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648708083310168E-2"/>
                  <c:y val="-2.4840745394486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621648037026741E-3"/>
                  <c:y val="-2.2356670855037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'проекты бюджетов'!$B$26:$D$26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'проекты бюджетов'!$B$27:$D$27</c:f>
              <c:numCache>
                <c:formatCode>#,##0</c:formatCode>
                <c:ptCount val="3"/>
                <c:pt idx="0">
                  <c:v>17234</c:v>
                </c:pt>
                <c:pt idx="1">
                  <c:v>16867</c:v>
                </c:pt>
                <c:pt idx="2">
                  <c:v>14950</c:v>
                </c:pt>
              </c:numCache>
            </c:numRef>
          </c:val>
        </c:ser>
        <c:ser>
          <c:idx val="1"/>
          <c:order val="1"/>
          <c:tx>
            <c:strRef>
              <c:f>'проекты бюджетов'!$A$28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3892004157363651E-2"/>
                  <c:y val="-2.9808894473384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486592148106964E-2"/>
                  <c:y val="-2.4840745394486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486592148106964E-2"/>
                  <c:y val="-2.9808894473384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'проекты бюджетов'!$B$26:$D$26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'проекты бюджетов'!$B$28:$D$28</c:f>
              <c:numCache>
                <c:formatCode>#,##0</c:formatCode>
                <c:ptCount val="3"/>
                <c:pt idx="0">
                  <c:v>18275</c:v>
                </c:pt>
                <c:pt idx="1">
                  <c:v>15282</c:v>
                </c:pt>
                <c:pt idx="2">
                  <c:v>13151</c:v>
                </c:pt>
              </c:numCache>
            </c:numRef>
          </c:val>
        </c:ser>
        <c:ser>
          <c:idx val="2"/>
          <c:order val="2"/>
          <c:tx>
            <c:strRef>
              <c:f>'проекты бюджетов'!$A$29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2.2486592148106964E-2"/>
                  <c:y val="0.1366246864589380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-1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041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75768129593596E-2"/>
                  <c:y val="-9.9364937542151029E-3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 smtClean="0">
                        <a:latin typeface="Times New Roman" pitchFamily="18" charset="0"/>
                        <a:cs typeface="Times New Roman" pitchFamily="18" charset="0"/>
                      </a:rPr>
                      <a:t>+ </a:t>
                    </a:r>
                    <a:r>
                      <a:rPr lang="en-US" sz="1800" b="1" dirty="0" smtClean="0">
                        <a:latin typeface="Times New Roman" pitchFamily="18" charset="0"/>
                        <a:cs typeface="Times New Roman" pitchFamily="18" charset="0"/>
                      </a:rPr>
                      <a:t>1 </a:t>
                    </a:r>
                    <a:r>
                      <a:rPr lang="en-US" sz="1800" b="1" dirty="0">
                        <a:latin typeface="Times New Roman" pitchFamily="18" charset="0"/>
                        <a:cs typeface="Times New Roman" pitchFamily="18" charset="0"/>
                      </a:rPr>
                      <a:t>585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081069476487347E-2"/>
                  <c:y val="-3.2292969012832691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 smtClean="0">
                        <a:latin typeface="Times New Roman" pitchFamily="18" charset="0"/>
                        <a:cs typeface="Times New Roman" pitchFamily="18" charset="0"/>
                      </a:rPr>
                      <a:t>+ </a:t>
                    </a:r>
                    <a:r>
                      <a:rPr lang="en-US" sz="1800" b="1" dirty="0" smtClean="0">
                        <a:latin typeface="Times New Roman" pitchFamily="18" charset="0"/>
                        <a:cs typeface="Times New Roman" pitchFamily="18" charset="0"/>
                      </a:rPr>
                      <a:t>1 </a:t>
                    </a:r>
                    <a:r>
                      <a:rPr lang="en-US" sz="1800" b="1" dirty="0">
                        <a:latin typeface="Times New Roman" pitchFamily="18" charset="0"/>
                        <a:cs typeface="Times New Roman" pitchFamily="18" charset="0"/>
                      </a:rPr>
                      <a:t>799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'проекты бюджетов'!$B$26:$D$26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'проекты бюджетов'!$B$29:$D$29</c:f>
              <c:numCache>
                <c:formatCode>#,##0</c:formatCode>
                <c:ptCount val="3"/>
                <c:pt idx="0" formatCode="General">
                  <c:v>-1041</c:v>
                </c:pt>
                <c:pt idx="1">
                  <c:v>1585</c:v>
                </c:pt>
                <c:pt idx="2">
                  <c:v>1799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3407744"/>
        <c:axId val="203409280"/>
        <c:axId val="0"/>
      </c:bar3DChart>
      <c:catAx>
        <c:axId val="20340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3409280"/>
        <c:crosses val="autoZero"/>
        <c:auto val="1"/>
        <c:lblAlgn val="ctr"/>
        <c:lblOffset val="100"/>
        <c:noMultiLvlLbl val="0"/>
      </c:catAx>
      <c:valAx>
        <c:axId val="20340928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03407744"/>
        <c:crosses val="autoZero"/>
        <c:crossBetween val="between"/>
      </c:valAx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3.1032493125654016E-2"/>
          <c:y val="0.92861865113578934"/>
          <c:w val="0.27739125873568693"/>
          <c:h val="6.3929125245864707E-2"/>
        </c:manualLayout>
      </c:layout>
      <c:overlay val="0"/>
      <c:txPr>
        <a:bodyPr/>
        <a:lstStyle/>
        <a:p>
          <a:pPr>
            <a:defRPr sz="1800" b="1" i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98226657766462E-2"/>
          <c:y val="2.53206264752927E-2"/>
          <c:w val="0.9369928915135608"/>
          <c:h val="0.88865811696879882"/>
        </c:manualLayout>
      </c:layout>
      <c:lineChart>
        <c:grouping val="standard"/>
        <c:varyColors val="0"/>
        <c:ser>
          <c:idx val="0"/>
          <c:order val="0"/>
          <c:tx>
            <c:strRef>
              <c:f>Лист3!$A$2</c:f>
              <c:strCache>
                <c:ptCount val="1"/>
                <c:pt idx="0">
                  <c:v>Кредиты, получаемые от кредитных организаций в валюте
Российской Федерации на покрытие дефицита бюджета</c:v>
                </c:pt>
              </c:strCache>
            </c:strRef>
          </c:tx>
          <c:spPr>
            <a:ln w="76200"/>
          </c:spPr>
          <c:marker>
            <c:spPr>
              <a:ln w="76200"/>
            </c:spPr>
          </c:marker>
          <c:dLbls>
            <c:dLbl>
              <c:idx val="1"/>
              <c:layout>
                <c:manualLayout>
                  <c:x val="4.1666666666666666E-3"/>
                  <c:y val="-5.0641336090271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889218251427458E-3"/>
                  <c:y val="-5.0641336090271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936132983377078E-7"/>
                  <c:y val="-5.0641336090271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3888888888888888E-2"/>
                  <c:y val="-5.0641336090271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Лист3!$B$1:$F$1</c:f>
              <c:numCache>
                <c:formatCode>m/d/yyyy</c:formatCode>
                <c:ptCount val="5"/>
                <c:pt idx="0">
                  <c:v>41640</c:v>
                </c:pt>
                <c:pt idx="1">
                  <c:v>42005</c:v>
                </c:pt>
                <c:pt idx="2">
                  <c:v>42370</c:v>
                </c:pt>
                <c:pt idx="3">
                  <c:v>42736</c:v>
                </c:pt>
                <c:pt idx="4">
                  <c:v>43101</c:v>
                </c:pt>
              </c:numCache>
            </c:numRef>
          </c:cat>
          <c:val>
            <c:numRef>
              <c:f>Лист3!$B$2:$F$2</c:f>
              <c:numCache>
                <c:formatCode>General</c:formatCode>
                <c:ptCount val="5"/>
                <c:pt idx="0">
                  <c:v>150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1499904"/>
        <c:axId val="261747456"/>
      </c:lineChart>
      <c:dateAx>
        <c:axId val="26149990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61747456"/>
        <c:crosses val="autoZero"/>
        <c:auto val="1"/>
        <c:lblOffset val="100"/>
        <c:baseTimeUnit val="years"/>
      </c:dateAx>
      <c:valAx>
        <c:axId val="261747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1499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576552930883638E-2"/>
          <c:y val="3.1090275458441674E-2"/>
          <c:w val="0.7561394356955381"/>
          <c:h val="0.944481650967068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Лист2!$E$18</c:f>
              <c:strCache>
                <c:ptCount val="1"/>
                <c:pt idx="0">
                  <c:v>Аренда имущества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Лист2!$E$19:$E$20</c:f>
              <c:numCache>
                <c:formatCode>General</c:formatCode>
                <c:ptCount val="2"/>
                <c:pt idx="0">
                  <c:v>32</c:v>
                </c:pt>
                <c:pt idx="1">
                  <c:v>120</c:v>
                </c:pt>
              </c:numCache>
            </c:numRef>
          </c:val>
        </c:ser>
        <c:ser>
          <c:idx val="1"/>
          <c:order val="1"/>
          <c:tx>
            <c:strRef>
              <c:f>Лист2!$F$18</c:f>
              <c:strCache>
                <c:ptCount val="1"/>
                <c:pt idx="0">
                  <c:v>Аренда земли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Лист2!$F$19:$F$20</c:f>
              <c:numCache>
                <c:formatCode>General</c:formatCode>
                <c:ptCount val="2"/>
                <c:pt idx="0">
                  <c:v>1213</c:v>
                </c:pt>
                <c:pt idx="1">
                  <c:v>1117</c:v>
                </c:pt>
              </c:numCache>
            </c:numRef>
          </c:val>
        </c:ser>
        <c:ser>
          <c:idx val="2"/>
          <c:order val="2"/>
          <c:tx>
            <c:strRef>
              <c:f>Лист2!$G$18</c:f>
              <c:strCache>
                <c:ptCount val="1"/>
                <c:pt idx="0">
                  <c:v>Налоги</c:v>
                </c:pt>
              </c:strCache>
            </c:strRef>
          </c:tx>
          <c:spPr>
            <a:solidFill>
              <a:srgbClr val="CCFF99"/>
            </a:solidFill>
            <a:ln w="9525" cap="flat" cmpd="sng" algn="ctr">
              <a:solidFill>
                <a:schemeClr val="accent3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Лист2!$G$19:$G$20</c:f>
              <c:numCache>
                <c:formatCode>General</c:formatCode>
                <c:ptCount val="2"/>
                <c:pt idx="0">
                  <c:v>3310</c:v>
                </c:pt>
                <c:pt idx="1">
                  <c:v>5131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2337280"/>
        <c:axId val="242338816"/>
        <c:axId val="0"/>
      </c:bar3DChart>
      <c:catAx>
        <c:axId val="242337280"/>
        <c:scaling>
          <c:orientation val="minMax"/>
        </c:scaling>
        <c:delete val="1"/>
        <c:axPos val="b"/>
        <c:majorTickMark val="out"/>
        <c:minorTickMark val="none"/>
        <c:tickLblPos val="nextTo"/>
        <c:crossAx val="242338816"/>
        <c:crosses val="autoZero"/>
        <c:auto val="1"/>
        <c:lblAlgn val="ctr"/>
        <c:lblOffset val="100"/>
        <c:noMultiLvlLbl val="0"/>
      </c:catAx>
      <c:valAx>
        <c:axId val="242338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42337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53270997375328"/>
          <c:y val="0.39779098172178573"/>
          <c:w val="0.1946729002624672"/>
          <c:h val="0.14223748563954516"/>
        </c:manualLayout>
      </c:layout>
      <c:overlay val="0"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03499234548325"/>
          <c:y val="0.12013283834752823"/>
          <c:w val="0.82493611820908785"/>
          <c:h val="0.82493611820908785"/>
        </c:manualLayout>
      </c:layout>
      <c:pie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3491721258843178"/>
                  <c:y val="0.152318292317802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4946573732862073"/>
                  <c:y val="-6.6929239500695778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solidFill>
                          <a:srgbClr val="C00000"/>
                        </a:solidFill>
                      </a:rPr>
                      <a:t>1</a:t>
                    </a:r>
                    <a:r>
                      <a:rPr lang="ru-RU" sz="2000" dirty="0" smtClean="0">
                        <a:solidFill>
                          <a:srgbClr val="C00000"/>
                        </a:solidFill>
                      </a:rPr>
                      <a:t> </a:t>
                    </a:r>
                    <a:r>
                      <a:rPr lang="en-US" sz="2000" dirty="0" smtClean="0">
                        <a:solidFill>
                          <a:srgbClr val="C00000"/>
                        </a:solidFill>
                      </a:rPr>
                      <a:t>007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3914480311980402"/>
                  <c:y val="-1.4032339156289602E-2"/>
                </c:manualLayout>
              </c:layout>
              <c:tx>
                <c:rich>
                  <a:bodyPr/>
                  <a:lstStyle/>
                  <a:p>
                    <a:r>
                      <a:rPr lang="en-US" sz="2000" smtClean="0">
                        <a:solidFill>
                          <a:srgbClr val="C00000"/>
                        </a:solidFill>
                      </a:rPr>
                      <a:t>1</a:t>
                    </a:r>
                    <a:r>
                      <a:rPr lang="ru-RU" sz="2000" smtClean="0">
                        <a:solidFill>
                          <a:srgbClr val="C00000"/>
                        </a:solidFill>
                      </a:rPr>
                      <a:t> </a:t>
                    </a:r>
                    <a:r>
                      <a:rPr lang="en-US" sz="2000" smtClean="0">
                        <a:solidFill>
                          <a:srgbClr val="C00000"/>
                        </a:solidFill>
                      </a:rPr>
                      <a:t>504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9230302094494212E-2"/>
                  <c:y val="0.144614346051945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'Структура задолженности'!$A$1:$A$4</c:f>
              <c:strCache>
                <c:ptCount val="4"/>
                <c:pt idx="0">
                  <c:v>Федеральные налоги (налог на прибыль, НДФЛ)</c:v>
                </c:pt>
                <c:pt idx="1">
                  <c:v>Региональные налоги (налог на имущество организаций, транспортный налог)</c:v>
                </c:pt>
                <c:pt idx="2">
                  <c:v>Местные налоги (земельный налог, налог на имущество физ.лиц)</c:v>
                </c:pt>
                <c:pt idx="3">
                  <c:v>Специальные налоговые режимы (УСН, ЕНВД)</c:v>
                </c:pt>
              </c:strCache>
            </c:strRef>
          </c:cat>
          <c:val>
            <c:numRef>
              <c:f>'Структура задолженности'!$B$1:$B$4</c:f>
              <c:numCache>
                <c:formatCode>General</c:formatCode>
                <c:ptCount val="4"/>
                <c:pt idx="0">
                  <c:v>533</c:v>
                </c:pt>
                <c:pt idx="1">
                  <c:v>1007</c:v>
                </c:pt>
                <c:pt idx="2">
                  <c:v>1504</c:v>
                </c:pt>
                <c:pt idx="3">
                  <c:v>266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632662500987647"/>
          <c:y val="3.6678082777127329E-2"/>
          <c:w val="0.74219223247912769"/>
          <c:h val="0.96332191722287264"/>
        </c:manualLayout>
      </c:layout>
      <c:pieChart>
        <c:varyColors val="1"/>
        <c:ser>
          <c:idx val="0"/>
          <c:order val="0"/>
          <c:explosion val="13"/>
          <c:dPt>
            <c:idx val="0"/>
            <c:bubble3D val="0"/>
            <c:explosion val="7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explosion val="4"/>
            <c:spPr>
              <a:solidFill>
                <a:srgbClr val="00B0F0"/>
              </a:solidFill>
            </c:spPr>
          </c:dPt>
          <c:dPt>
            <c:idx val="3"/>
            <c:bubble3D val="0"/>
            <c:explosion val="3"/>
          </c:dPt>
          <c:dLbls>
            <c:dLbl>
              <c:idx val="0"/>
              <c:layout>
                <c:manualLayout>
                  <c:x val="-0.13142938153493638"/>
                  <c:y val="0.2090886803175715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C00000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770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5495288919908345"/>
                  <c:y val="-8.2915733721894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1753395862414074"/>
                  <c:y val="-5.3300968695785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C00000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2</a:t>
                    </a:r>
                    <a:r>
                      <a:rPr lang="ru-RU" dirty="0" smtClean="0">
                        <a:solidFill>
                          <a:srgbClr val="C00000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463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9079306473702233E-2"/>
                  <c:y val="0.156018989343064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'Структура задолженности'!$A$6:$A$9</c:f>
              <c:strCache>
                <c:ptCount val="4"/>
                <c:pt idx="0">
                  <c:v>Федеральные налоги (налог на прибыль, НДФЛ)</c:v>
                </c:pt>
                <c:pt idx="1">
                  <c:v>Региональные налоги (налог на имущество организаций, транспортный налог)</c:v>
                </c:pt>
                <c:pt idx="2">
                  <c:v>Местные налоги (земельный налог, налог на имущество физ.лиц)</c:v>
                </c:pt>
                <c:pt idx="3">
                  <c:v>Специальные налоговые режимы (УСН, ЕНВД)</c:v>
                </c:pt>
              </c:strCache>
            </c:strRef>
          </c:cat>
          <c:val>
            <c:numRef>
              <c:f>'Структура задолженности'!$B$6:$B$9</c:f>
              <c:numCache>
                <c:formatCode>General</c:formatCode>
                <c:ptCount val="4"/>
                <c:pt idx="0">
                  <c:v>770</c:v>
                </c:pt>
                <c:pt idx="1">
                  <c:v>1545</c:v>
                </c:pt>
                <c:pt idx="2">
                  <c:v>2463</c:v>
                </c:pt>
                <c:pt idx="3">
                  <c:v>353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236165169322921E-2"/>
          <c:y val="7.5464892086533286E-2"/>
          <c:w val="0.54876979121834268"/>
          <c:h val="0.8266279133542123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rgbClr val="FF9999"/>
              </a:solidFill>
            </c:spPr>
          </c:dPt>
          <c:dLbls>
            <c:dLbl>
              <c:idx val="1"/>
              <c:layout>
                <c:manualLayout>
                  <c:x val="-1.0735522140052071E-2"/>
                  <c:y val="-2.0040119688431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1123992758974494E-2"/>
                  <c:y val="-5.3580544496462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Задолженность!$C$5:$C$8</c:f>
              <c:strCache>
                <c:ptCount val="4"/>
                <c:pt idx="0">
                  <c:v>Досудебная работа, претензионная работа, безнадёжная  к взысканию задолженность</c:v>
                </c:pt>
                <c:pt idx="1">
                  <c:v>Направлено в суд (не принято решений)</c:v>
                </c:pt>
                <c:pt idx="2">
                  <c:v>Принято судами решений</c:v>
                </c:pt>
                <c:pt idx="3">
                  <c:v>Текущая задолженность</c:v>
                </c:pt>
              </c:strCache>
            </c:strRef>
          </c:cat>
          <c:val>
            <c:numRef>
              <c:f>Задолженность!$D$5:$D$8</c:f>
              <c:numCache>
                <c:formatCode>General</c:formatCode>
                <c:ptCount val="4"/>
                <c:pt idx="0">
                  <c:v>313</c:v>
                </c:pt>
                <c:pt idx="1">
                  <c:v>58</c:v>
                </c:pt>
                <c:pt idx="2">
                  <c:v>470</c:v>
                </c:pt>
                <c:pt idx="3">
                  <c:v>276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5"/>
      </c:doughnutChart>
    </c:plotArea>
    <c:legend>
      <c:legendPos val="r"/>
      <c:layout/>
      <c:overlay val="0"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'План 2015 и прогноз 2016'!$A$7</c:f>
              <c:strCache>
                <c:ptCount val="1"/>
                <c:pt idx="0">
                  <c:v>Иные  доходы 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3834161446479545E-2"/>
                  <c:y val="5.085553424339378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802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751242169719381E-2"/>
                  <c:y val="-2.542776712169689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'План 2015 и прогноз 2016'!$B$7:$C$7</c:f>
              <c:numCache>
                <c:formatCode>#,##0.0</c:formatCode>
                <c:ptCount val="2"/>
                <c:pt idx="0">
                  <c:v>801.7</c:v>
                </c:pt>
                <c:pt idx="1">
                  <c:v>246.9</c:v>
                </c:pt>
              </c:numCache>
            </c:numRef>
          </c:val>
        </c:ser>
        <c:ser>
          <c:idx val="1"/>
          <c:order val="1"/>
          <c:tx>
            <c:strRef>
              <c:f>'План 2015 и прогноз 2016'!$A$8</c:f>
              <c:strCache>
                <c:ptCount val="1"/>
                <c:pt idx="0">
                  <c:v>Доходы от продажи земли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235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161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'План 2015 и прогноз 2016'!$B$8:$C$8</c:f>
              <c:numCache>
                <c:formatCode>#,##0.0</c:formatCode>
                <c:ptCount val="2"/>
                <c:pt idx="0">
                  <c:v>235.3</c:v>
                </c:pt>
                <c:pt idx="1">
                  <c:v>160.6</c:v>
                </c:pt>
              </c:numCache>
            </c:numRef>
          </c:val>
        </c:ser>
        <c:ser>
          <c:idx val="2"/>
          <c:order val="2"/>
          <c:tx>
            <c:strRef>
              <c:f>'План 2015 и прогноз 2016'!$A$9</c:f>
              <c:strCache>
                <c:ptCount val="1"/>
                <c:pt idx="0">
                  <c:v>Доходы от реализации имущества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282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36262931854591E-2"/>
                  <c:y val="-5.085553424339378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</a:t>
                    </a:r>
                    <a:r>
                      <a:rPr lang="en-US" dirty="0" smtClean="0"/>
                      <a:t>224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'План 2015 и прогноз 2016'!$B$9:$C$9</c:f>
              <c:numCache>
                <c:formatCode>#,##0.0</c:formatCode>
                <c:ptCount val="2"/>
                <c:pt idx="0">
                  <c:v>281.60000000000002</c:v>
                </c:pt>
                <c:pt idx="1">
                  <c:v>2223.5</c:v>
                </c:pt>
              </c:numCache>
            </c:numRef>
          </c:val>
        </c:ser>
        <c:ser>
          <c:idx val="3"/>
          <c:order val="3"/>
          <c:tx>
            <c:strRef>
              <c:f>'План 2015 и прогноз 2016'!$A$10</c:f>
              <c:strCache>
                <c:ptCount val="1"/>
                <c:pt idx="0">
                  <c:v>Плата за рекламную конструкцию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134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187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'План 2015 и прогноз 2016'!$B$10:$C$10</c:f>
              <c:numCache>
                <c:formatCode>#,##0.0</c:formatCode>
                <c:ptCount val="2"/>
                <c:pt idx="0">
                  <c:v>134.4</c:v>
                </c:pt>
                <c:pt idx="1">
                  <c:v>187.2</c:v>
                </c:pt>
              </c:numCache>
            </c:numRef>
          </c:val>
        </c:ser>
        <c:ser>
          <c:idx val="4"/>
          <c:order val="4"/>
          <c:tx>
            <c:strRef>
              <c:f>'План 2015 и прогноз 2016'!$A$11</c:f>
              <c:strCache>
                <c:ptCount val="1"/>
                <c:pt idx="0">
                  <c:v>Аренда имущества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layout>
                <c:manualLayout>
                  <c:x val="1.6139673470217702E-2"/>
                  <c:y val="-2.542776712169689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279710041785703E-2"/>
                  <c:y val="-1.01711068486787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'План 2015 и прогноз 2016'!$B$11:$C$11</c:f>
              <c:numCache>
                <c:formatCode>#,##0.0</c:formatCode>
                <c:ptCount val="2"/>
                <c:pt idx="0">
                  <c:v>280</c:v>
                </c:pt>
                <c:pt idx="1">
                  <c:v>142.30000000000001</c:v>
                </c:pt>
              </c:numCache>
            </c:numRef>
          </c:val>
        </c:ser>
        <c:ser>
          <c:idx val="5"/>
          <c:order val="5"/>
          <c:tx>
            <c:strRef>
              <c:f>'План 2015 и прогноз 2016'!$A$12</c:f>
              <c:strCache>
                <c:ptCount val="1"/>
                <c:pt idx="0">
                  <c:v>Аренда земли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3834161446479545E-2"/>
                  <c:y val="-1.01711068486787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928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056935744132645E-2"/>
                  <c:y val="-1.779943698518777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'План 2015 и прогноз 2016'!$B$12:$C$12</c:f>
              <c:numCache>
                <c:formatCode>#,##0.0</c:formatCode>
                <c:ptCount val="2"/>
                <c:pt idx="0">
                  <c:v>928.1</c:v>
                </c:pt>
                <c:pt idx="1">
                  <c:v>994.9</c:v>
                </c:pt>
              </c:numCache>
            </c:numRef>
          </c:val>
        </c:ser>
        <c:ser>
          <c:idx val="6"/>
          <c:order val="6"/>
          <c:tx>
            <c:strRef>
              <c:f>'План 2015 и прогноз 2016'!$A$13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1.3834161446479545E-2"/>
                  <c:y val="-2.542776712169689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928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44554859530611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'План 2015 и прогноз 2016'!$B$13:$C$13</c:f>
              <c:numCache>
                <c:formatCode>#,##0.0</c:formatCode>
                <c:ptCount val="2"/>
                <c:pt idx="0">
                  <c:v>928.1</c:v>
                </c:pt>
                <c:pt idx="1">
                  <c:v>970.8</c:v>
                </c:pt>
              </c:numCache>
            </c:numRef>
          </c:val>
        </c:ser>
        <c:ser>
          <c:idx val="7"/>
          <c:order val="7"/>
          <c:tx>
            <c:strRef>
              <c:f>'План 2015 и прогноз 2016'!$A$14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2227742976530164E-3"/>
                  <c:y val="-1.27138835608483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836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13985502089285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'План 2015 и прогноз 2016'!$B$14:$C$14</c:f>
              <c:numCache>
                <c:formatCode>#,##0.0</c:formatCode>
                <c:ptCount val="2"/>
                <c:pt idx="0">
                  <c:v>836.3</c:v>
                </c:pt>
                <c:pt idx="1">
                  <c:v>833.3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3247616"/>
        <c:axId val="203249152"/>
        <c:axId val="0"/>
      </c:bar3DChart>
      <c:catAx>
        <c:axId val="203247616"/>
        <c:scaling>
          <c:orientation val="minMax"/>
        </c:scaling>
        <c:delete val="1"/>
        <c:axPos val="b"/>
        <c:majorTickMark val="out"/>
        <c:minorTickMark val="none"/>
        <c:tickLblPos val="nextTo"/>
        <c:crossAx val="203249152"/>
        <c:crosses val="autoZero"/>
        <c:auto val="1"/>
        <c:lblAlgn val="ctr"/>
        <c:lblOffset val="100"/>
        <c:noMultiLvlLbl val="0"/>
      </c:catAx>
      <c:valAx>
        <c:axId val="20324915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2032476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666955212612256E-2"/>
          <c:y val="5.1337264175681178E-2"/>
          <c:w val="0.84383268737712624"/>
          <c:h val="0.82588475333307998"/>
        </c:manualLayout>
      </c:layout>
      <c:pie3DChart>
        <c:varyColors val="1"/>
        <c:ser>
          <c:idx val="2"/>
          <c:order val="2"/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7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5.550188700124313E-2"/>
                  <c:y val="-1.409583182740595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5944259170183507E-2"/>
                  <c:y val="-1.229030107765803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26671551124838361"/>
                  <c:y val="-0.2099838766156784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9.0169120645819376E-2"/>
                  <c:y val="4.1243483494801565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/>
                      <a:t>Плата за </a:t>
                    </a:r>
                    <a:r>
                      <a:rPr lang="ru-RU" dirty="0" smtClean="0"/>
                      <a:t>установку и</a:t>
                    </a:r>
                    <a:r>
                      <a:rPr lang="ru-RU" baseline="0" dirty="0" smtClean="0"/>
                      <a:t> эксплуатацию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рекламных конструкций
3%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5.5097179002303313E-2"/>
                  <c:y val="-7.416194262522167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9606719312915585"/>
                  <c:y val="-0.222884869332380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7838397463413416"/>
                  <c:y val="7.01541249284537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9050"/>
              </c:spPr>
            </c:leaderLines>
          </c:dLbls>
          <c:cat>
            <c:strRef>
              <c:f>'План 2015 и прогноз 2016'!$A$7:$A$14</c:f>
              <c:strCache>
                <c:ptCount val="8"/>
                <c:pt idx="0">
                  <c:v>Иные  доходы </c:v>
                </c:pt>
                <c:pt idx="1">
                  <c:v>Доходы от продажи земли</c:v>
                </c:pt>
                <c:pt idx="2">
                  <c:v>Доходы от реализации имущества</c:v>
                </c:pt>
                <c:pt idx="3">
                  <c:v>Плата за установку рекламных конструкций</c:v>
                </c:pt>
                <c:pt idx="4">
                  <c:v>Аренда имущества</c:v>
                </c:pt>
                <c:pt idx="5">
                  <c:v>Аренда земли</c:v>
                </c:pt>
                <c:pt idx="6">
                  <c:v>Налоги на совокупный доход</c:v>
                </c:pt>
                <c:pt idx="7">
                  <c:v>НДФЛ</c:v>
                </c:pt>
              </c:strCache>
            </c:strRef>
          </c:cat>
          <c:val>
            <c:numRef>
              <c:f>'План 2015 и прогноз 2016'!$D$7:$D$14</c:f>
              <c:numCache>
                <c:formatCode>0</c:formatCode>
                <c:ptCount val="8"/>
                <c:pt idx="0">
                  <c:v>4.2868304540324678</c:v>
                </c:pt>
                <c:pt idx="1">
                  <c:v>2.7884364962236305</c:v>
                </c:pt>
                <c:pt idx="2">
                  <c:v>38.605781751888188</c:v>
                </c:pt>
                <c:pt idx="3">
                  <c:v>3.2502821425470962</c:v>
                </c:pt>
                <c:pt idx="4">
                  <c:v>2.470700581647713</c:v>
                </c:pt>
                <c:pt idx="5">
                  <c:v>17.274068929594584</c:v>
                </c:pt>
                <c:pt idx="6">
                  <c:v>16.855629828978209</c:v>
                </c:pt>
                <c:pt idx="7">
                  <c:v>14.468269815088115</c:v>
                </c:pt>
              </c:numCache>
            </c:numRef>
          </c:val>
        </c:ser>
        <c:ser>
          <c:idx val="1"/>
          <c:order val="1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9050"/>
              </c:spPr>
            </c:leaderLines>
          </c:dLbls>
          <c:cat>
            <c:strRef>
              <c:f>'План 2015 и прогноз 2016'!$A$7:$A$14</c:f>
              <c:strCache>
                <c:ptCount val="8"/>
                <c:pt idx="0">
                  <c:v>Иные  доходы </c:v>
                </c:pt>
                <c:pt idx="1">
                  <c:v>Доходы от продажи земли</c:v>
                </c:pt>
                <c:pt idx="2">
                  <c:v>Доходы от реализации имущества</c:v>
                </c:pt>
                <c:pt idx="3">
                  <c:v>Плата за установку рекламных конструкций</c:v>
                </c:pt>
                <c:pt idx="4">
                  <c:v>Аренда имущества</c:v>
                </c:pt>
                <c:pt idx="5">
                  <c:v>Аренда земли</c:v>
                </c:pt>
                <c:pt idx="6">
                  <c:v>Налоги на совокупный доход</c:v>
                </c:pt>
                <c:pt idx="7">
                  <c:v>НДФЛ</c:v>
                </c:pt>
              </c:strCache>
            </c:strRef>
          </c:cat>
          <c:val>
            <c:numRef>
              <c:f>'План 2015 и прогноз 2016'!$C$7:$C$14</c:f>
            </c:numRef>
          </c:val>
        </c:ser>
        <c:ser>
          <c:idx val="0"/>
          <c:order val="0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9050"/>
              </c:spPr>
            </c:leaderLines>
          </c:dLbls>
          <c:cat>
            <c:strRef>
              <c:f>'План 2015 и прогноз 2016'!$A$7:$A$14</c:f>
              <c:strCache>
                <c:ptCount val="8"/>
                <c:pt idx="0">
                  <c:v>Иные  доходы </c:v>
                </c:pt>
                <c:pt idx="1">
                  <c:v>Доходы от продажи земли</c:v>
                </c:pt>
                <c:pt idx="2">
                  <c:v>Доходы от реализации имущества</c:v>
                </c:pt>
                <c:pt idx="3">
                  <c:v>Плата за установку рекламных конструкций</c:v>
                </c:pt>
                <c:pt idx="4">
                  <c:v>Аренда имущества</c:v>
                </c:pt>
                <c:pt idx="5">
                  <c:v>Аренда земли</c:v>
                </c:pt>
                <c:pt idx="6">
                  <c:v>Налоги на совокупный доход</c:v>
                </c:pt>
                <c:pt idx="7">
                  <c:v>НДФЛ</c:v>
                </c:pt>
              </c:strCache>
            </c:strRef>
          </c:cat>
          <c:val>
            <c:numRef>
              <c:f>'План 2015 и прогноз 2016'!$B$7:$B$14</c:f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0.16133</cdr:x>
      <cdr:y>0.03934</cdr:y>
    </cdr:from>
    <cdr:to>
      <cdr:x>0.2798</cdr:x>
      <cdr:y>0.10848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417319" y="201086"/>
          <a:ext cx="1040721" cy="353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fontAlgn="base">
            <a:spcBef>
              <a:spcPct val="0"/>
            </a:spcBef>
            <a:spcAft>
              <a:spcPct val="0"/>
            </a:spcAft>
          </a:pPr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11 605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0.37752</cdr:x>
      <cdr:y>0.12274</cdr:y>
    </cdr:from>
    <cdr:to>
      <cdr:x>0.49599</cdr:x>
      <cdr:y>0.19188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316507" y="627432"/>
          <a:ext cx="1040721" cy="353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fontAlgn="base">
            <a:spcBef>
              <a:spcPct val="0"/>
            </a:spcBef>
            <a:spcAft>
              <a:spcPct val="0"/>
            </a:spcAft>
          </a:pPr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10 520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0.78259</cdr:x>
      <cdr:y>0.25003</cdr:y>
    </cdr:from>
    <cdr:to>
      <cdr:x>0.90106</cdr:x>
      <cdr:y>0.31918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6875035" y="1224136"/>
          <a:ext cx="1040721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fontAlgn="base">
            <a:spcBef>
              <a:spcPct val="0"/>
            </a:spcBef>
            <a:spcAft>
              <a:spcPct val="0"/>
            </a:spcAft>
          </a:pPr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8 313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0.85353</cdr:x>
      <cdr:y>0</cdr:y>
    </cdr:from>
    <cdr:to>
      <cdr:x>0.99715</cdr:x>
      <cdr:y>0.07544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7498211" y="-1124744"/>
          <a:ext cx="1261732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fontAlgn="base">
            <a:spcBef>
              <a:spcPct val="0"/>
            </a:spcBef>
            <a:spcAft>
              <a:spcPct val="0"/>
            </a:spcAft>
          </a:pPr>
          <a:r>
            <a:rPr lang="ru-RU" sz="1800" b="1" i="1" dirty="0">
              <a:solidFill>
                <a:srgbClr val="0F6FC6">
                  <a:lumMod val="50000"/>
                </a:srgbClr>
              </a:solidFill>
              <a:latin typeface="Times New Roman"/>
            </a:rPr>
            <a:t>м</a:t>
          </a:r>
          <a:r>
            <a:rPr lang="ru-RU" sz="1800" b="1" i="1" dirty="0" smtClean="0">
              <a:solidFill>
                <a:srgbClr val="0F6FC6">
                  <a:lumMod val="50000"/>
                </a:srgbClr>
              </a:solidFill>
              <a:latin typeface="Times New Roman"/>
            </a:rPr>
            <a:t>лн.руб.</a:t>
          </a:r>
          <a:endParaRPr lang="ru-RU" sz="1800" b="1" dirty="0">
            <a:solidFill>
              <a:prstClr val="black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0.9489</cdr:x>
      <cdr:y>0</cdr:y>
    </cdr:from>
    <cdr:to>
      <cdr:x>1</cdr:x>
      <cdr:y>0.91304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5807896" y="0"/>
          <a:ext cx="312784" cy="1512168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0.25199</cdr:x>
      <cdr:y>0.37181</cdr:y>
    </cdr:from>
    <cdr:to>
      <cdr:x>0.45674</cdr:x>
      <cdr:y>0.45438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152116" y="1681822"/>
          <a:ext cx="936117" cy="373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(99,4%)</a:t>
          </a:r>
          <a:endParaRPr lang="ru-RU" sz="1800" b="1" i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0.20075</cdr:x>
      <cdr:y>0.3552</cdr:y>
    </cdr:from>
    <cdr:to>
      <cdr:x>0.37401</cdr:x>
      <cdr:y>0.63295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835696" y="2071926"/>
          <a:ext cx="1584253" cy="162018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0.16925</cdr:x>
      <cdr:y>0.39926</cdr:y>
    </cdr:from>
    <cdr:to>
      <cdr:x>0.4055</cdr:x>
      <cdr:y>0.60165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547664" y="2328963"/>
          <a:ext cx="2160240" cy="11805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7 307</a:t>
          </a:r>
          <a:endParaRPr lang="ru-RU" sz="36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0.4055</cdr:x>
      <cdr:y>0.01688</cdr:y>
    </cdr:from>
    <cdr:to>
      <cdr:x>0.51696</cdr:x>
      <cdr:y>0.08024</cdr:y>
    </cdr:to>
    <cdr:sp macro="" textlink="">
      <cdr:nvSpPr>
        <cdr:cNvPr id="4" name="TextBox 19"/>
        <cdr:cNvSpPr txBox="1"/>
      </cdr:nvSpPr>
      <cdr:spPr>
        <a:xfrm xmlns:a="http://schemas.openxmlformats.org/drawingml/2006/main">
          <a:off x="3707904" y="98462"/>
          <a:ext cx="1019190" cy="36959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i="1" dirty="0" err="1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млн.руб</a:t>
          </a:r>
          <a:r>
            <a:rPr lang="ru-RU" sz="1600" b="1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600" b="1" i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0.37669</cdr:x>
      <cdr:y>0.40191</cdr:y>
    </cdr:from>
    <cdr:to>
      <cdr:x>0.63192</cdr:x>
      <cdr:y>0.60783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088232" y="2304256"/>
          <a:ext cx="1414893" cy="11805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374</a:t>
          </a:r>
          <a:r>
            <a: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endParaRPr lang="ru-RU" sz="36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0.77181</cdr:x>
      <cdr:y>0.05024</cdr:y>
    </cdr:from>
    <cdr:to>
      <cdr:x>0.96577</cdr:x>
      <cdr:y>0.10929</cdr:y>
    </cdr:to>
    <cdr:sp macro="" textlink="">
      <cdr:nvSpPr>
        <cdr:cNvPr id="4" name="TextBox 19"/>
        <cdr:cNvSpPr txBox="1"/>
      </cdr:nvSpPr>
      <cdr:spPr>
        <a:xfrm xmlns:a="http://schemas.openxmlformats.org/drawingml/2006/main">
          <a:off x="4278605" y="288039"/>
          <a:ext cx="107520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i="1" dirty="0" err="1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млн.руб</a:t>
          </a:r>
          <a:r>
            <a:rPr lang="ru-RU" sz="1600" b="1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600" b="1" i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0.37999</cdr:x>
      <cdr:y>0.03502</cdr:y>
    </cdr:from>
    <cdr:to>
      <cdr:x>0.48957</cdr:x>
      <cdr:y>0.24506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70702" y="152440"/>
          <a:ext cx="914351" cy="9143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11 335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0.56294</cdr:x>
      <cdr:y>0.07743</cdr:y>
    </cdr:from>
    <cdr:to>
      <cdr:x>0.67253</cdr:x>
      <cdr:y>0.28748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97243" y="337084"/>
          <a:ext cx="914434" cy="914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10 429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0.77884</cdr:x>
      <cdr:y>0.03502</cdr:y>
    </cdr:from>
    <cdr:to>
      <cdr:x>0.88842</cdr:x>
      <cdr:y>0.24506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498747" y="152439"/>
          <a:ext cx="914350" cy="914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11 605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0.27844</cdr:x>
      <cdr:y>0.35492</cdr:y>
    </cdr:from>
    <cdr:to>
      <cdr:x>0.35611</cdr:x>
      <cdr:y>0.40454</cdr:y>
    </cdr:to>
    <cdr:sp macro="" textlink="">
      <cdr:nvSpPr>
        <cdr:cNvPr id="6" name="Стрелка вправо 5"/>
        <cdr:cNvSpPr/>
      </cdr:nvSpPr>
      <cdr:spPr>
        <a:xfrm xmlns:a="http://schemas.openxmlformats.org/drawingml/2006/main" rot="19633879">
          <a:off x="2323360" y="1545118"/>
          <a:ext cx="648072" cy="216024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0.27844</cdr:x>
      <cdr:y>0.58649</cdr:y>
    </cdr:from>
    <cdr:to>
      <cdr:x>0.36474</cdr:x>
      <cdr:y>0.63611</cdr:y>
    </cdr:to>
    <cdr:sp macro="" textlink="">
      <cdr:nvSpPr>
        <cdr:cNvPr id="7" name="Стрелка вправо 6"/>
        <cdr:cNvSpPr/>
      </cdr:nvSpPr>
      <cdr:spPr>
        <a:xfrm xmlns:a="http://schemas.openxmlformats.org/drawingml/2006/main" rot="1483395">
          <a:off x="2323360" y="2553230"/>
          <a:ext cx="720080" cy="216024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0.67406</cdr:x>
      <cdr:y>0.35046</cdr:y>
    </cdr:from>
    <cdr:to>
      <cdr:x>0.76085</cdr:x>
      <cdr:y>0.39731</cdr:y>
    </cdr:to>
    <cdr:sp macro="" textlink="">
      <cdr:nvSpPr>
        <cdr:cNvPr id="8" name="Стрелка вправо 7"/>
        <cdr:cNvSpPr/>
      </cdr:nvSpPr>
      <cdr:spPr>
        <a:xfrm xmlns:a="http://schemas.openxmlformats.org/drawingml/2006/main" rot="19715689">
          <a:off x="5624448" y="1525703"/>
          <a:ext cx="724188" cy="203958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0.67664</cdr:x>
      <cdr:y>0.58754</cdr:y>
    </cdr:from>
    <cdr:to>
      <cdr:x>0.76324</cdr:x>
      <cdr:y>0.63716</cdr:y>
    </cdr:to>
    <cdr:sp macro="" textlink="">
      <cdr:nvSpPr>
        <cdr:cNvPr id="9" name="Стрелка вправо 8"/>
        <cdr:cNvSpPr/>
      </cdr:nvSpPr>
      <cdr:spPr>
        <a:xfrm xmlns:a="http://schemas.openxmlformats.org/drawingml/2006/main" rot="1574411">
          <a:off x="5645990" y="2557825"/>
          <a:ext cx="722595" cy="216024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0.75785</cdr:x>
      <cdr:y>0.30599</cdr:y>
    </cdr:from>
    <cdr:to>
      <cdr:x>0.86744</cdr:x>
      <cdr:y>0.51603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323624" y="13321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0.67047</cdr:x>
      <cdr:y>0.238</cdr:y>
    </cdr:from>
    <cdr:to>
      <cdr:x>0.78005</cdr:x>
      <cdr:y>0.44804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594480" y="1036099"/>
          <a:ext cx="914350" cy="9143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+ 1364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0.68378</cdr:x>
      <cdr:y>0.48724</cdr:y>
    </cdr:from>
    <cdr:to>
      <cdr:x>0.79336</cdr:x>
      <cdr:y>0.69729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705533" y="212118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-188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0.28035</cdr:x>
      <cdr:y>0</cdr:y>
    </cdr:from>
    <cdr:to>
      <cdr:x>0.38994</cdr:x>
      <cdr:y>0.21004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339293" y="-116380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0.33468</cdr:x>
      <cdr:y>0.94366</cdr:y>
    </cdr:from>
    <cdr:to>
      <cdr:x>0.34901</cdr:x>
      <cdr:y>0.96788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024336" y="4824536"/>
          <a:ext cx="129489" cy="12382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fontAlgn="base">
            <a:spcBef>
              <a:spcPct val="0"/>
            </a:spcBef>
            <a:spcAft>
              <a:spcPct val="0"/>
            </a:spcAft>
          </a:pPr>
          <a:endParaRPr lang="ru-RU" dirty="0">
            <a:solidFill>
              <a:prstClr val="white"/>
            </a:solidFill>
          </a:endParaRPr>
        </a:p>
      </cdr:txBody>
    </cdr:sp>
  </cdr:relSizeAnchor>
  <cdr:relSizeAnchor xmlns:cdr="http://schemas.openxmlformats.org/drawingml/2006/chartDrawing">
    <cdr:from>
      <cdr:x>0.34784</cdr:x>
      <cdr:y>0.91549</cdr:y>
    </cdr:from>
    <cdr:to>
      <cdr:x>0.53287</cdr:x>
      <cdr:y>0.98773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143216" y="4680520"/>
          <a:ext cx="1672018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fontAlgn="base">
            <a:spcBef>
              <a:spcPct val="0"/>
            </a:spcBef>
            <a:spcAft>
              <a:spcPct val="0"/>
            </a:spcAft>
          </a:pP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(-) Дефицит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0.56577</cdr:x>
      <cdr:y>0.91549</cdr:y>
    </cdr:from>
    <cdr:to>
      <cdr:x>0.7508</cdr:x>
      <cdr:y>0.98773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112568" y="4680520"/>
          <a:ext cx="1672018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fontAlgn="base">
            <a:spcBef>
              <a:spcPct val="0"/>
            </a:spcBef>
            <a:spcAft>
              <a:spcPct val="0"/>
            </a:spcAft>
          </a:pP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(+) Профицит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0.53908</cdr:x>
      <cdr:y>0.94366</cdr:y>
    </cdr:from>
    <cdr:to>
      <cdr:x>0.55341</cdr:x>
      <cdr:y>0.96788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4871408" y="4824536"/>
          <a:ext cx="129489" cy="12382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7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fontAlgn="base">
            <a:spcBef>
              <a:spcPct val="0"/>
            </a:spcBef>
            <a:spcAft>
              <a:spcPct val="0"/>
            </a:spcAft>
          </a:pPr>
          <a:endParaRPr lang="ru-RU" dirty="0">
            <a:solidFill>
              <a:prstClr val="white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0.23676</cdr:x>
      <cdr:y>0.2697</cdr:y>
    </cdr:from>
    <cdr:to>
      <cdr:x>0.3169</cdr:x>
      <cdr:y>0.34094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2164904" y="1542366"/>
          <a:ext cx="732812" cy="40739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4 555</a:t>
          </a:r>
          <a:endParaRPr lang="ru-RU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0.29424</cdr:x>
      <cdr:y>0.14228</cdr:y>
    </cdr:from>
    <cdr:to>
      <cdr:x>0.5018</cdr:x>
      <cdr:y>0.22839</cdr:y>
    </cdr:to>
    <cdr:sp macro="" textlink="">
      <cdr:nvSpPr>
        <cdr:cNvPr id="3" name="TextBox 19"/>
        <cdr:cNvSpPr txBox="1"/>
      </cdr:nvSpPr>
      <cdr:spPr>
        <a:xfrm xmlns:a="http://schemas.openxmlformats.org/drawingml/2006/main" rot="20072615">
          <a:off x="2690574" y="813677"/>
          <a:ext cx="1897924" cy="49244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3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Рост на 1 813 млн. руб. или в 1,4 раза</a:t>
          </a:r>
          <a:endParaRPr lang="ru-RU" sz="13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0.36801</cdr:x>
      <cdr:y>0.79854</cdr:y>
    </cdr:from>
    <cdr:to>
      <cdr:x>0.47914</cdr:x>
      <cdr:y>0.79854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>
          <a:off x="3365121" y="4566702"/>
          <a:ext cx="101613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0.8993</cdr:x>
      <cdr:y>0.00888</cdr:y>
    </cdr:from>
    <cdr:to>
      <cdr:x>0.99181</cdr:x>
      <cdr:y>0.0627</cdr:y>
    </cdr:to>
    <cdr:sp macro="" textlink="">
      <cdr:nvSpPr>
        <cdr:cNvPr id="6" name="TextBox 17"/>
        <cdr:cNvSpPr txBox="1"/>
      </cdr:nvSpPr>
      <cdr:spPr>
        <a:xfrm xmlns:a="http://schemas.openxmlformats.org/drawingml/2006/main">
          <a:off x="8223223" y="50800"/>
          <a:ext cx="845907" cy="3077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i="1" dirty="0" err="1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млн.руб</a:t>
          </a:r>
          <a:r>
            <a:rPr lang="ru-RU" sz="1400" b="1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1" i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0.01239</cdr:x>
      <cdr:y>0.72881</cdr:y>
    </cdr:from>
    <cdr:to>
      <cdr:x>0.19169</cdr:x>
      <cdr:y>0.82299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624" y="3096344"/>
          <a:ext cx="761747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46 %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0.81949</cdr:x>
      <cdr:y>0.81356</cdr:y>
    </cdr:from>
    <cdr:to>
      <cdr:x>0.99879</cdr:x>
      <cdr:y>0.90774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481584" y="3456384"/>
          <a:ext cx="761747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30 %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0.80254</cdr:x>
      <cdr:y>0.13664</cdr:y>
    </cdr:from>
    <cdr:to>
      <cdr:x>0.98184</cdr:x>
      <cdr:y>0.23082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409576" y="580508"/>
          <a:ext cx="761747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16 %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0.41486</cdr:x>
      <cdr:y>0.0107</cdr:y>
    </cdr:from>
    <cdr:to>
      <cdr:x>0.54521</cdr:x>
      <cdr:y>0.11756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40076"/>
          <a:ext cx="633507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>
              <a:latin typeface="Times New Roman" pitchFamily="18" charset="0"/>
              <a:cs typeface="Times New Roman" pitchFamily="18" charset="0"/>
            </a:rPr>
            <a:t>7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%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0.81364</cdr:x>
      <cdr:y>0.85417</cdr:y>
    </cdr:from>
    <cdr:to>
      <cdr:x>0.97037</cdr:x>
      <cdr:y>0.96103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954304" y="3198368"/>
          <a:ext cx="761712" cy="4001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30 %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0.10367</cdr:x>
      <cdr:y>0.69688</cdr:y>
    </cdr:from>
    <cdr:to>
      <cdr:x>0.26041</cdr:x>
      <cdr:y>0.80374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03849" y="2609424"/>
          <a:ext cx="761747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48 %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0.79226</cdr:x>
      <cdr:y>0.03344</cdr:y>
    </cdr:from>
    <cdr:to>
      <cdr:x>0.94899</cdr:x>
      <cdr:y>0.1403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850392" y="125214"/>
          <a:ext cx="761713" cy="4001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15 %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0.46189</cdr:x>
      <cdr:y>0.4185</cdr:y>
    </cdr:from>
    <cdr:to>
      <cdr:x>0.69279</cdr:x>
      <cdr:y>0.61081</cdr:y>
    </cdr:to>
    <cdr:sp macro="" textlink="">
      <cdr:nvSpPr>
        <cdr:cNvPr id="6" name="Овал 5"/>
        <cdr:cNvSpPr/>
      </cdr:nvSpPr>
      <cdr:spPr>
        <a:xfrm xmlns:a="http://schemas.openxmlformats.org/drawingml/2006/main">
          <a:off x="2244776" y="1567040"/>
          <a:ext cx="1122198" cy="720080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0.48894</cdr:x>
      <cdr:y>0.44479</cdr:y>
    </cdr:from>
    <cdr:to>
      <cdr:x>0.67709</cdr:x>
      <cdr:y>0.68899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376264" y="16654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5 131</a:t>
          </a:r>
          <a:endParaRPr lang="ru-RU" sz="28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0.2605</cdr:x>
      <cdr:y>0.72152</cdr:y>
    </cdr:from>
    <cdr:to>
      <cdr:x>0.35714</cdr:x>
      <cdr:y>0.79437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32248" y="4104456"/>
          <a:ext cx="828052" cy="41441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(42%)</a:t>
          </a:r>
          <a:endParaRPr lang="ru-RU" sz="18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0.2605</cdr:x>
      <cdr:y>0.43573</cdr:y>
    </cdr:from>
    <cdr:to>
      <cdr:x>0.42017</cdr:x>
      <cdr:y>0.54934</cdr:y>
    </cdr:to>
    <cdr:sp macro="" textlink="">
      <cdr:nvSpPr>
        <cdr:cNvPr id="3" name="TextBox 15"/>
        <cdr:cNvSpPr txBox="1"/>
      </cdr:nvSpPr>
      <cdr:spPr>
        <a:xfrm xmlns:a="http://schemas.openxmlformats.org/drawingml/2006/main">
          <a:off x="2232248" y="2478684"/>
          <a:ext cx="1368188" cy="6463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6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1 117</a:t>
          </a:r>
          <a:endParaRPr lang="ru-RU" sz="36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0.47677</cdr:x>
      <cdr:y>0</cdr:y>
    </cdr:from>
    <cdr:to>
      <cdr:x>0.5922</cdr:x>
      <cdr:y>0.08548</cdr:y>
    </cdr:to>
    <cdr:sp macro="" textlink="">
      <cdr:nvSpPr>
        <cdr:cNvPr id="2" name="TextBox 15"/>
        <cdr:cNvSpPr txBox="1"/>
      </cdr:nvSpPr>
      <cdr:spPr>
        <a:xfrm xmlns:a="http://schemas.openxmlformats.org/drawingml/2006/main">
          <a:off x="4376494" y="-1052736"/>
          <a:ext cx="1059601" cy="4659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11 605</a:t>
          </a:r>
          <a:endParaRPr lang="ru-RU" sz="2400" b="1" dirty="0">
            <a:solidFill>
              <a:schemeClr val="bg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0.03552</cdr:x>
      <cdr:y>0.91765</cdr:y>
    </cdr:from>
    <cdr:to>
      <cdr:x>0.32803</cdr:x>
      <cdr:y>1</cdr:y>
    </cdr:to>
    <cdr:grpSp>
      <cdr:nvGrpSpPr>
        <cdr:cNvPr id="5" name="Группа 4"/>
        <cdr:cNvGrpSpPr/>
      </cdr:nvGrpSpPr>
      <cdr:grpSpPr>
        <a:xfrm xmlns:a="http://schemas.openxmlformats.org/drawingml/2006/main">
          <a:off x="323534" y="5389815"/>
          <a:ext cx="2664329" cy="483682"/>
          <a:chOff x="683569" y="5616624"/>
          <a:chExt cx="1619309" cy="504056"/>
        </a:xfrm>
      </cdr:grpSpPr>
      <cdr:sp macro="" textlink="">
        <cdr:nvSpPr>
          <cdr:cNvPr id="2" name="Прямоугольник 1"/>
          <cdr:cNvSpPr/>
        </cdr:nvSpPr>
        <cdr:spPr>
          <a:xfrm xmlns:a="http://schemas.openxmlformats.org/drawingml/2006/main">
            <a:off x="683569" y="5616624"/>
            <a:ext cx="1619309" cy="504056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до 01.01.2016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dr:txBody>
      </cdr:sp>
      <cdr:sp macro="" textlink="">
        <cdr:nvSpPr>
          <cdr:cNvPr id="3" name="Прямоугольник 2"/>
          <cdr:cNvSpPr/>
        </cdr:nvSpPr>
        <cdr:spPr>
          <a:xfrm xmlns:a="http://schemas.openxmlformats.org/drawingml/2006/main">
            <a:off x="814863" y="5745475"/>
            <a:ext cx="134097" cy="206926"/>
          </a:xfrm>
          <a:prstGeom xmlns:a="http://schemas.openxmlformats.org/drawingml/2006/main" prst="rect">
            <a:avLst/>
          </a:prstGeom>
          <a:pattFill xmlns:a="http://schemas.openxmlformats.org/drawingml/2006/main" prst="wdUpDiag">
            <a:fgClr>
              <a:schemeClr val="accent1"/>
            </a:fgClr>
            <a:bgClr>
              <a:schemeClr val="bg1"/>
            </a:bgClr>
          </a:pattFill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ru-RU"/>
          </a:p>
        </cdr:txBody>
      </cdr:sp>
    </cdr:grpSp>
  </cdr:relSizeAnchor>
  <cdr:relSizeAnchor xmlns:cdr="http://schemas.openxmlformats.org/drawingml/2006/chartDrawing">
    <cdr:from>
      <cdr:x>0.36592</cdr:x>
      <cdr:y>0.91765</cdr:y>
    </cdr:from>
    <cdr:to>
      <cdr:x>0.64366</cdr:x>
      <cdr:y>1</cdr:y>
    </cdr:to>
    <cdr:grpSp>
      <cdr:nvGrpSpPr>
        <cdr:cNvPr id="6" name="Группа 5"/>
        <cdr:cNvGrpSpPr/>
      </cdr:nvGrpSpPr>
      <cdr:grpSpPr>
        <a:xfrm xmlns:a="http://schemas.openxmlformats.org/drawingml/2006/main">
          <a:off x="3332984" y="5389815"/>
          <a:ext cx="2529796" cy="483682"/>
          <a:chOff x="673344" y="5616624"/>
          <a:chExt cx="1738416" cy="504056"/>
        </a:xfrm>
      </cdr:grpSpPr>
      <cdr:sp macro="" textlink="">
        <cdr:nvSpPr>
          <cdr:cNvPr id="7" name="Прямоугольник 6"/>
          <cdr:cNvSpPr/>
        </cdr:nvSpPr>
        <cdr:spPr>
          <a:xfrm xmlns:a="http://schemas.openxmlformats.org/drawingml/2006/main">
            <a:off x="683568" y="5616624"/>
            <a:ext cx="1728192" cy="504056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  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dr:txBody>
      </cdr:sp>
      <cdr:sp macro="" textlink="">
        <cdr:nvSpPr>
          <cdr:cNvPr id="8" name="Прямоугольник 7"/>
          <cdr:cNvSpPr/>
        </cdr:nvSpPr>
        <cdr:spPr>
          <a:xfrm xmlns:a="http://schemas.openxmlformats.org/drawingml/2006/main">
            <a:off x="673344" y="5688617"/>
            <a:ext cx="158689" cy="216024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2">
              <a:lumMod val="90000"/>
            </a:schemeClr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ru-RU"/>
          </a:p>
        </cdr:txBody>
      </cdr:sp>
    </cdr:grpSp>
  </cdr:relSizeAnchor>
  <cdr:relSizeAnchor xmlns:cdr="http://schemas.openxmlformats.org/drawingml/2006/chartDrawing">
    <cdr:from>
      <cdr:x>0.69168</cdr:x>
      <cdr:y>0.91765</cdr:y>
    </cdr:from>
    <cdr:to>
      <cdr:x>0.88142</cdr:x>
      <cdr:y>1</cdr:y>
    </cdr:to>
    <cdr:grpSp>
      <cdr:nvGrpSpPr>
        <cdr:cNvPr id="9" name="Группа 8"/>
        <cdr:cNvGrpSpPr/>
      </cdr:nvGrpSpPr>
      <cdr:grpSpPr>
        <a:xfrm xmlns:a="http://schemas.openxmlformats.org/drawingml/2006/main">
          <a:off x="6300170" y="5389815"/>
          <a:ext cx="1728248" cy="483682"/>
          <a:chOff x="-1836712" y="5616624"/>
          <a:chExt cx="1728192" cy="504056"/>
        </a:xfrm>
      </cdr:grpSpPr>
      <cdr:sp macro="" textlink="">
        <cdr:nvSpPr>
          <cdr:cNvPr id="10" name="Прямоугольник 9"/>
          <cdr:cNvSpPr/>
        </cdr:nvSpPr>
        <cdr:spPr>
          <a:xfrm xmlns:a="http://schemas.openxmlformats.org/drawingml/2006/main">
            <a:off x="-1836712" y="5616624"/>
            <a:ext cx="1728192" cy="504056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dr:txBody>
      </cdr:sp>
      <cdr:sp macro="" textlink="">
        <cdr:nvSpPr>
          <cdr:cNvPr id="11" name="Прямоугольник 10"/>
          <cdr:cNvSpPr/>
        </cdr:nvSpPr>
        <cdr:spPr>
          <a:xfrm xmlns:a="http://schemas.openxmlformats.org/drawingml/2006/main">
            <a:off x="-1620688" y="5688632"/>
            <a:ext cx="216024" cy="216024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6">
              <a:lumMod val="40000"/>
              <a:lumOff val="60000"/>
            </a:schemeClr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ru-RU"/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E7441-41E9-491C-B3AA-EDB2E2786C26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22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022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51C2A-EEFD-43E8-957F-DB071AA77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34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7" Type="http://schemas.openxmlformats.org/officeDocument/2006/relationships/chart" Target="../charts/chart27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700808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i="1" dirty="0">
                <a:solidFill>
                  <a:srgbClr val="0BD0D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ПРОЕКТ БЮДЖЕТА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0BD0D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ОДИНЦОВСКОГО МУНИЦИПАЛЬНОГО </a:t>
            </a:r>
            <a:r>
              <a:rPr lang="ru-RU" sz="2400" b="1" i="1" dirty="0" smtClean="0">
                <a:solidFill>
                  <a:srgbClr val="0BD0D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РАЙОНА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 i="1" dirty="0" smtClean="0">
                <a:solidFill>
                  <a:srgbClr val="0BD0D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 i="1" dirty="0">
                <a:solidFill>
                  <a:srgbClr val="0BD0D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МОСКОВСКОЙ ОБЛАСТИ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0BD0D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 20</a:t>
            </a:r>
            <a:r>
              <a:rPr lang="en-US" sz="2400" b="1" i="1" dirty="0" smtClean="0">
                <a:solidFill>
                  <a:srgbClr val="0BD0D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ru-RU" sz="2400" b="1" i="1" dirty="0" smtClean="0">
                <a:solidFill>
                  <a:srgbClr val="0BD0D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 </a:t>
            </a:r>
            <a:r>
              <a:rPr lang="ru-RU" sz="2400" b="1" i="1" dirty="0">
                <a:solidFill>
                  <a:srgbClr val="0BD0D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год и плановый период </a:t>
            </a:r>
            <a:r>
              <a:rPr lang="ru-RU" sz="2400" b="1" i="1" dirty="0" smtClean="0">
                <a:solidFill>
                  <a:srgbClr val="0BD0D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2017-2018 </a:t>
            </a:r>
            <a:r>
              <a:rPr lang="ru-RU" sz="2400" b="1" i="1" dirty="0">
                <a:solidFill>
                  <a:srgbClr val="0BD0D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годов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37918" y="4797152"/>
            <a:ext cx="7705725" cy="5794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DBF5F9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Докладчик: </a:t>
            </a:r>
            <a:r>
              <a:rPr lang="ru-RU" sz="3200" dirty="0" smtClean="0">
                <a:solidFill>
                  <a:srgbClr val="DBF5F9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Анашкина Раиса Алексеевна</a:t>
            </a:r>
            <a:endParaRPr lang="ru-RU" sz="3200" dirty="0">
              <a:solidFill>
                <a:srgbClr val="DBF5F9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223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1106021"/>
              </p:ext>
            </p:extLst>
          </p:nvPr>
        </p:nvGraphicFramePr>
        <p:xfrm>
          <a:off x="0" y="1112038"/>
          <a:ext cx="5508104" cy="4994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6620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доходы бюджета </a:t>
            </a:r>
          </a:p>
          <a:p>
            <a:pPr algn="ctr"/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Одинцовского муниципального района Московской области </a:t>
            </a:r>
          </a:p>
          <a:p>
            <a:pPr algn="ctr"/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2015 - 2016 годах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285333"/>
              </p:ext>
            </p:extLst>
          </p:nvPr>
        </p:nvGraphicFramePr>
        <p:xfrm>
          <a:off x="5364089" y="1124744"/>
          <a:ext cx="3744416" cy="5555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39"/>
                <a:gridCol w="923398"/>
                <a:gridCol w="660779"/>
              </a:tblGrid>
              <a:tr h="7604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2015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2016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370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ДОХОДЫ, из них: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425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5 7</a:t>
                      </a:r>
                      <a:r>
                        <a:rPr lang="en-US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153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153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836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833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49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400" b="1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928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r>
                        <a:rPr lang="en-US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153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Аренда земли</a:t>
                      </a:r>
                      <a:endParaRPr lang="ru-RU" sz="1400" b="1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928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r>
                        <a:rPr lang="en-US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153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Аренда имущества</a:t>
                      </a:r>
                      <a:endParaRPr lang="ru-RU" sz="1400" b="1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49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Плата </a:t>
                      </a:r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установку и эксплуатацию</a:t>
                      </a:r>
                      <a:r>
                        <a:rPr lang="ru-RU" sz="1400" b="1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рекламных конструкций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9494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реализации имущества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r>
                        <a:rPr lang="en-US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2 22</a:t>
                      </a:r>
                      <a:r>
                        <a:rPr lang="en-US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6058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земли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r>
                        <a:rPr lang="en-US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153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 доходы 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r>
                        <a:rPr lang="en-US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lang="en-US" sz="14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3529" y="609329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Уточненный план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2015 года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7856" y="6106577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 на 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3085975"/>
            <a:ext cx="216024" cy="216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4049" y="3523942"/>
            <a:ext cx="216024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04049" y="3968821"/>
            <a:ext cx="216024" cy="2160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004048" y="4337245"/>
            <a:ext cx="216024" cy="2160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4049" y="4868436"/>
            <a:ext cx="216024" cy="21602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029204" y="5373216"/>
            <a:ext cx="216024" cy="21602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29204" y="5838069"/>
            <a:ext cx="216024" cy="2160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57319" y="6246894"/>
            <a:ext cx="216024" cy="2160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88380" y="1281429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5 7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477" y="2060848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425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72400" y="784253"/>
            <a:ext cx="845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799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271565"/>
              </p:ext>
            </p:extLst>
          </p:nvPr>
        </p:nvGraphicFramePr>
        <p:xfrm>
          <a:off x="-3591" y="1042282"/>
          <a:ext cx="8964488" cy="5815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26620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</a:p>
          <a:p>
            <a:pPr algn="ctr"/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Одинцовского муниципального района Московской области </a:t>
            </a:r>
          </a:p>
          <a:p>
            <a:pPr algn="ctr"/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2016 году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299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62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Одинцовского муниципального района Московской области в 2015-2016 годах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5758491"/>
              </p:ext>
            </p:extLst>
          </p:nvPr>
        </p:nvGraphicFramePr>
        <p:xfrm>
          <a:off x="-35505" y="1052736"/>
          <a:ext cx="9179505" cy="5450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153617" y="6321439"/>
            <a:ext cx="8990383" cy="504056"/>
            <a:chOff x="0" y="6326665"/>
            <a:chExt cx="8995867" cy="50405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196331" y="6326665"/>
              <a:ext cx="3799536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средства </a:t>
              </a: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бюджета 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Московской области</a:t>
              </a:r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364088" y="6410857"/>
              <a:ext cx="216024" cy="21602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40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6326665"/>
              <a:ext cx="2519772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средства </a:t>
              </a: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бюджета 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района</a:t>
              </a:r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5605" y="6410857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dirty="0" smtClean="0"/>
                <a:t>             </a:t>
              </a:r>
              <a:endParaRPr lang="ru-RU" sz="14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279736" y="6326665"/>
              <a:ext cx="2916594" cy="4421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средства </a:t>
              </a: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бюджетов поселений</a:t>
              </a:r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411760" y="6400320"/>
              <a:ext cx="216024" cy="21602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400"/>
            </a:p>
          </p:txBody>
        </p:sp>
      </p:grpSp>
      <p:cxnSp>
        <p:nvCxnSpPr>
          <p:cNvPr id="11" name="Прямая со стрелкой 10"/>
          <p:cNvCxnSpPr/>
          <p:nvPr/>
        </p:nvCxnSpPr>
        <p:spPr>
          <a:xfrm flipV="1">
            <a:off x="7972405" y="4876174"/>
            <a:ext cx="7799" cy="50405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7956374" y="4509120"/>
            <a:ext cx="2" cy="253253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964506" y="4005064"/>
            <a:ext cx="0" cy="21602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10698" y="1484784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10 429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830273"/>
            <a:ext cx="941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20882494">
            <a:off x="2232253" y="903509"/>
            <a:ext cx="2771811" cy="400110"/>
          </a:xfrm>
          <a:prstGeom prst="curvedDownArrow">
            <a:avLst>
              <a:gd name="adj1" fmla="val 25000"/>
              <a:gd name="adj2" fmla="val 92210"/>
              <a:gd name="adj3" fmla="val 25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20887484">
            <a:off x="2675211" y="1134208"/>
            <a:ext cx="18979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 на 1 176 млн. руб. или на 11,3%</a:t>
            </a:r>
            <a:endParaRPr lang="ru-RU" sz="13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411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Скругленный прямоугольник 48"/>
          <p:cNvSpPr/>
          <p:nvPr/>
        </p:nvSpPr>
        <p:spPr>
          <a:xfrm>
            <a:off x="210918" y="5072631"/>
            <a:ext cx="8794956" cy="1214581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25557" y="3802757"/>
            <a:ext cx="8781885" cy="1163037"/>
          </a:xfrm>
          <a:prstGeom prst="roundRect">
            <a:avLst/>
          </a:prstGeom>
          <a:gradFill>
            <a:gsLst>
              <a:gs pos="7000">
                <a:schemeClr val="accent5">
                  <a:lumMod val="40000"/>
                  <a:lumOff val="60000"/>
                </a:schemeClr>
              </a:gs>
              <a:gs pos="48000">
                <a:schemeClr val="accent5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88149" y="5047643"/>
            <a:ext cx="8849842" cy="12653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ru-RU" sz="2400" b="1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55116" y="1292525"/>
            <a:ext cx="1834952" cy="5020464"/>
          </a:xfrm>
          <a:prstGeom prst="roundRect">
            <a:avLst/>
          </a:prstGeom>
          <a:noFill/>
          <a:ln w="9525">
            <a:solidFill>
              <a:schemeClr val="tx1"/>
            </a:solidFill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0" y="67473"/>
            <a:ext cx="8773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</a:p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Одинцовского муниципального района Московской области</a:t>
            </a:r>
          </a:p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2016 год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72400" y="898220"/>
            <a:ext cx="890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лн. руб.</a:t>
            </a:r>
            <a:endParaRPr lang="ru-RU" sz="14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417590" y="5269113"/>
            <a:ext cx="1300835" cy="708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400" b="1" dirty="0" smtClean="0">
                <a:solidFill>
                  <a:schemeClr val="tx1"/>
                </a:solidFill>
                <a:latin typeface="Times New Roman"/>
              </a:rPr>
              <a:t>10 429</a:t>
            </a:r>
            <a:endParaRPr lang="ru-RU" sz="2400" b="1" dirty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452815" y="2757296"/>
            <a:ext cx="1460477" cy="708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400" dirty="0" smtClean="0">
                <a:solidFill>
                  <a:schemeClr val="tx1"/>
                </a:solidFill>
                <a:latin typeface="Times New Roman"/>
              </a:rPr>
              <a:t>7 830</a:t>
            </a:r>
            <a:endParaRPr lang="ru-RU" sz="2400" dirty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430178" y="3948889"/>
            <a:ext cx="1293413" cy="708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400" dirty="0" smtClean="0">
                <a:solidFill>
                  <a:schemeClr val="tx1"/>
                </a:solidFill>
                <a:latin typeface="Times New Roman"/>
              </a:rPr>
              <a:t>2 599</a:t>
            </a:r>
            <a:endParaRPr lang="ru-RU" sz="2400" dirty="0">
              <a:solidFill>
                <a:schemeClr val="tx1"/>
              </a:solidFill>
              <a:latin typeface="Times New Roman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10918" y="1015033"/>
            <a:ext cx="8796524" cy="5444217"/>
            <a:chOff x="210918" y="1271688"/>
            <a:chExt cx="8796524" cy="5187562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210918" y="1271688"/>
              <a:ext cx="8796524" cy="5187562"/>
              <a:chOff x="209767" y="965675"/>
              <a:chExt cx="8480468" cy="5273756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223880" y="2397264"/>
                <a:ext cx="8459422" cy="1198380"/>
              </a:xfrm>
              <a:prstGeom prst="roundRect">
                <a:avLst/>
              </a:prstGeom>
              <a:noFill/>
              <a:ln w="9525">
                <a:prstDash val="dashDot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209767" y="3933056"/>
                <a:ext cx="2299547" cy="10225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67319" y="3723173"/>
                <a:ext cx="2839684" cy="97595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ctr"/>
                <a:r>
                  <a:rPr lang="ru-RU" sz="1600" i="1" dirty="0" smtClean="0">
                    <a:solidFill>
                      <a:schemeClr val="tx1"/>
                    </a:solidFill>
                    <a:latin typeface="Times New Roman"/>
                  </a:rPr>
                  <a:t>СТРОИТЕЛЬСТВО ОБЪЕКТОВ МУНИЦИПАЛЬНОЙ СОБСТВЕННОСТИ</a:t>
                </a:r>
                <a:endParaRPr lang="ru-RU" sz="1600" i="1" dirty="0">
                  <a:solidFill>
                    <a:schemeClr val="tx1"/>
                  </a:solidFill>
                  <a:latin typeface="Times New Roman"/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318331" y="2560374"/>
                <a:ext cx="2788672" cy="95294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ctr"/>
                <a:r>
                  <a:rPr lang="ru-RU" dirty="0" smtClean="0">
                    <a:solidFill>
                      <a:schemeClr val="tx1"/>
                    </a:solidFill>
                    <a:latin typeface="Times New Roman"/>
                  </a:rPr>
                  <a:t>РАСХОДЫ БЮДЖЕТА,</a:t>
                </a:r>
              </a:p>
              <a:p>
                <a:pPr fontAlgn="ctr"/>
                <a:endParaRPr lang="ru-RU" dirty="0" smtClean="0">
                  <a:solidFill>
                    <a:schemeClr val="tx1"/>
                  </a:solidFill>
                  <a:latin typeface="Times New Roman"/>
                </a:endParaRPr>
              </a:p>
              <a:p>
                <a:pPr fontAlgn="ctr"/>
                <a:r>
                  <a:rPr lang="ru-RU" dirty="0">
                    <a:solidFill>
                      <a:schemeClr val="tx1"/>
                    </a:solidFill>
                    <a:latin typeface="Times New Roman"/>
                  </a:rPr>
                  <a:t>к</a:t>
                </a:r>
                <a:r>
                  <a:rPr lang="ru-RU" dirty="0" smtClean="0">
                    <a:solidFill>
                      <a:schemeClr val="tx1"/>
                    </a:solidFill>
                    <a:latin typeface="Times New Roman"/>
                  </a:rPr>
                  <a:t>роме того:</a:t>
                </a:r>
                <a:endParaRPr lang="ru-RU" dirty="0">
                  <a:solidFill>
                    <a:schemeClr val="tx1"/>
                  </a:solidFill>
                  <a:latin typeface="Times New Roman"/>
                </a:endParaRPr>
              </a:p>
            </p:txBody>
          </p:sp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3107003" y="1234479"/>
                <a:ext cx="1760287" cy="4838302"/>
              </a:xfrm>
              <a:prstGeom prst="roundRect">
                <a:avLst/>
              </a:prstGeom>
              <a:noFill/>
              <a:ln w="952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352270" y="5130766"/>
                <a:ext cx="2318325" cy="720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ctr"/>
                <a:r>
                  <a:rPr lang="ru-RU" b="1" dirty="0" smtClean="0">
                    <a:solidFill>
                      <a:schemeClr val="tx1"/>
                    </a:solidFill>
                    <a:latin typeface="Times New Roman"/>
                  </a:rPr>
                  <a:t>РАСХОДЫ ВСЕГО</a:t>
                </a:r>
                <a:endParaRPr lang="ru-RU" b="1" dirty="0">
                  <a:solidFill>
                    <a:schemeClr val="tx1"/>
                  </a:solidFill>
                  <a:latin typeface="Times New Roman"/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3292049" y="1378763"/>
                <a:ext cx="1451137" cy="8490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ctr"/>
                <a:r>
                  <a:rPr lang="ru-RU" sz="1600" dirty="0">
                    <a:solidFill>
                      <a:schemeClr val="tx1"/>
                    </a:solidFill>
                    <a:latin typeface="Times New Roman"/>
                  </a:rPr>
                  <a:t>Ожидаемое исполнение плана </a:t>
                </a:r>
              </a:p>
              <a:p>
                <a:pPr algn="ctr" fontAlgn="ctr"/>
                <a:r>
                  <a:rPr lang="ru-RU" sz="1600" dirty="0" smtClean="0">
                    <a:solidFill>
                      <a:schemeClr val="tx1"/>
                    </a:solidFill>
                    <a:latin typeface="Times New Roman"/>
                  </a:rPr>
                  <a:t> </a:t>
                </a:r>
                <a:r>
                  <a:rPr lang="ru-RU" sz="1600" dirty="0">
                    <a:solidFill>
                      <a:schemeClr val="tx1"/>
                    </a:solidFill>
                    <a:latin typeface="Times New Roman"/>
                  </a:rPr>
                  <a:t>2015 год</a:t>
                </a: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4117131" y="965675"/>
                <a:ext cx="1500319" cy="93610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ctr"/>
                <a:endParaRPr lang="ru-RU" sz="1600" dirty="0">
                  <a:solidFill>
                    <a:schemeClr val="tx1"/>
                  </a:solidFill>
                  <a:latin typeface="Times New Roman"/>
                </a:endParaRPr>
              </a:p>
            </p:txBody>
          </p:sp>
          <p:sp>
            <p:nvSpPr>
              <p:cNvPr id="4" name="Скругленный прямоугольник 3"/>
              <p:cNvSpPr/>
              <p:nvPr/>
            </p:nvSpPr>
            <p:spPr>
              <a:xfrm>
                <a:off x="6774467" y="1136446"/>
                <a:ext cx="1908836" cy="4936334"/>
              </a:xfrm>
              <a:prstGeom prst="roundRect">
                <a:avLst/>
              </a:prstGeom>
              <a:noFill/>
              <a:ln w="952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2597079" y="2197907"/>
                <a:ext cx="1500319" cy="720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ctr"/>
                <a:endParaRPr lang="ru-RU" sz="2400" dirty="0">
                  <a:solidFill>
                    <a:schemeClr val="tx1"/>
                  </a:solidFill>
                  <a:latin typeface="Times New Roman"/>
                </a:endParaRP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2581659" y="3220923"/>
                <a:ext cx="1500319" cy="720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ctr"/>
                <a:endParaRPr lang="ru-RU" sz="2400" dirty="0">
                  <a:solidFill>
                    <a:schemeClr val="tx1"/>
                  </a:solidFill>
                  <a:latin typeface="Times New Roman"/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2581659" y="5519351"/>
                <a:ext cx="1500319" cy="720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ctr"/>
                <a:endParaRPr lang="ru-RU" sz="2400" b="1" dirty="0">
                  <a:solidFill>
                    <a:schemeClr val="tx1"/>
                  </a:solidFill>
                  <a:latin typeface="Times New Roman"/>
                </a:endParaRPr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4159484" y="5519350"/>
                <a:ext cx="1500319" cy="720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ctr"/>
                <a:endParaRPr lang="ru-RU" sz="2400" b="1" dirty="0">
                  <a:solidFill>
                    <a:schemeClr val="tx1"/>
                  </a:solidFill>
                  <a:latin typeface="Times New Roman"/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5699358" y="5515956"/>
                <a:ext cx="1500319" cy="720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ctr"/>
                <a:endParaRPr lang="ru-RU" sz="2400" b="1" dirty="0">
                  <a:solidFill>
                    <a:schemeClr val="tx1"/>
                  </a:solidFill>
                  <a:latin typeface="Times New Roman"/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7189916" y="5507780"/>
                <a:ext cx="1500319" cy="720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ctr"/>
                <a:endParaRPr lang="ru-RU" sz="2400" b="1" dirty="0">
                  <a:solidFill>
                    <a:schemeClr val="tx1"/>
                  </a:solidFill>
                  <a:latin typeface="Times New Roman"/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5699358" y="4084291"/>
                <a:ext cx="1500319" cy="720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ctr"/>
                <a:endParaRPr lang="ru-RU" sz="2000" i="1" dirty="0">
                  <a:solidFill>
                    <a:schemeClr val="tx1"/>
                  </a:solidFill>
                  <a:latin typeface="Times New Roman"/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4140752" y="4084291"/>
                <a:ext cx="1500319" cy="720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ctr"/>
                <a:endParaRPr lang="ru-RU" sz="2000" i="1" dirty="0">
                  <a:solidFill>
                    <a:schemeClr val="tx1"/>
                  </a:solidFill>
                  <a:latin typeface="Times New Roman"/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5420963" y="3670018"/>
                <a:ext cx="1300248" cy="720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ctr"/>
                <a:endParaRPr lang="ru-RU" sz="2000" b="1" dirty="0">
                  <a:solidFill>
                    <a:srgbClr val="FF0000"/>
                  </a:solidFill>
                  <a:latin typeface="Times New Roman"/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7176411" y="2277707"/>
                <a:ext cx="1500319" cy="5190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endParaRPr lang="ru-RU" sz="2400" dirty="0">
                  <a:solidFill>
                    <a:schemeClr val="tx1"/>
                  </a:solidFill>
                  <a:latin typeface="Times New Roman"/>
                </a:endParaRP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5679847" y="2227449"/>
                <a:ext cx="1500319" cy="6195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ctr"/>
                <a:endParaRPr lang="ru-RU" sz="2400" dirty="0">
                  <a:solidFill>
                    <a:schemeClr val="tx1"/>
                  </a:solidFill>
                  <a:latin typeface="Times New Roman"/>
                </a:endParaRP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4129755" y="2191894"/>
                <a:ext cx="1500319" cy="720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ctr"/>
                <a:endParaRPr lang="ru-RU" sz="2400" dirty="0">
                  <a:solidFill>
                    <a:schemeClr val="tx1"/>
                  </a:solidFill>
                  <a:latin typeface="Times New Roman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5699358" y="3236118"/>
                <a:ext cx="1500319" cy="720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ctr"/>
                <a:endParaRPr lang="ru-RU" sz="2400" dirty="0">
                  <a:solidFill>
                    <a:schemeClr val="tx1"/>
                  </a:solidFill>
                  <a:latin typeface="Times New Roman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7176411" y="3236118"/>
                <a:ext cx="1500319" cy="720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"/>
                <a:endParaRPr lang="ru-RU" sz="2400" dirty="0">
                  <a:solidFill>
                    <a:schemeClr val="tx1"/>
                  </a:solidFill>
                  <a:latin typeface="Times New Roman"/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4140752" y="3235605"/>
                <a:ext cx="1500319" cy="720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ctr"/>
                <a:endParaRPr lang="ru-RU" sz="2400" dirty="0">
                  <a:solidFill>
                    <a:schemeClr val="tx1"/>
                  </a:solidFill>
                  <a:latin typeface="Times New Roman"/>
                </a:endParaRPr>
              </a:p>
            </p:txBody>
          </p:sp>
        </p:grpSp>
        <p:sp>
          <p:nvSpPr>
            <p:cNvPr id="47" name="Прямоугольник 46"/>
            <p:cNvSpPr/>
            <p:nvPr/>
          </p:nvSpPr>
          <p:spPr>
            <a:xfrm>
              <a:off x="5309722" y="5291827"/>
              <a:ext cx="1312958" cy="7083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r>
                <a:rPr lang="en-US" sz="2400" b="1" dirty="0" smtClean="0">
                  <a:solidFill>
                    <a:schemeClr val="tx1"/>
                  </a:solidFill>
                  <a:latin typeface="Times New Roman"/>
                </a:rPr>
                <a:t>11 605</a:t>
              </a:r>
              <a:endParaRPr lang="ru-RU" sz="2400" b="1" dirty="0" smtClean="0">
                <a:solidFill>
                  <a:schemeClr val="tx1"/>
                </a:solidFill>
                <a:latin typeface="Times New Roman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5358123" y="2931816"/>
              <a:ext cx="1325093" cy="7083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r>
                <a:rPr lang="en-US" sz="2400" dirty="0" smtClean="0">
                  <a:solidFill>
                    <a:schemeClr val="tx1"/>
                  </a:solidFill>
                  <a:latin typeface="Times New Roman"/>
                </a:rPr>
                <a:t>8575</a:t>
              </a:r>
              <a:endParaRPr lang="ru-RU" sz="2400" dirty="0">
                <a:solidFill>
                  <a:schemeClr val="tx1"/>
                </a:solidFill>
                <a:latin typeface="Times New Roman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5322503" y="4066871"/>
              <a:ext cx="1300177" cy="7083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r>
                <a:rPr lang="en-US" sz="2000" dirty="0" smtClean="0">
                  <a:solidFill>
                    <a:schemeClr val="tx1"/>
                  </a:solidFill>
                  <a:latin typeface="Times New Roman"/>
                </a:rPr>
                <a:t>3 030</a:t>
              </a:r>
              <a:endParaRPr lang="ru-RU" sz="2000" dirty="0">
                <a:solidFill>
                  <a:schemeClr val="tx1"/>
                </a:solidFill>
                <a:latin typeface="Times New Roman"/>
              </a:endParaRPr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7437200" y="2728787"/>
            <a:ext cx="1173109" cy="708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2400" b="1" dirty="0" smtClean="0">
                <a:solidFill>
                  <a:schemeClr val="tx1"/>
                </a:solidFill>
                <a:latin typeface="Times New Roman"/>
              </a:rPr>
              <a:t>+ </a:t>
            </a:r>
            <a:r>
              <a:rPr lang="en-US" sz="2400" b="1" dirty="0" smtClean="0">
                <a:solidFill>
                  <a:schemeClr val="tx1"/>
                </a:solidFill>
                <a:latin typeface="Times New Roman"/>
              </a:rPr>
              <a:t>745</a:t>
            </a:r>
            <a:endParaRPr lang="ru-RU" sz="2400" b="1" dirty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563350" y="900180"/>
            <a:ext cx="2025349" cy="582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ru-RU" sz="1400" dirty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382012" y="3966031"/>
            <a:ext cx="1319845" cy="708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2400" b="1" dirty="0" smtClean="0">
                <a:solidFill>
                  <a:schemeClr val="tx1"/>
                </a:solidFill>
                <a:latin typeface="Times New Roman"/>
              </a:rPr>
              <a:t>+</a:t>
            </a:r>
            <a:r>
              <a:rPr lang="en-US" sz="2400" b="1" dirty="0" smtClean="0">
                <a:solidFill>
                  <a:schemeClr val="tx1"/>
                </a:solidFill>
                <a:latin typeface="Times New Roman"/>
              </a:rPr>
              <a:t>431</a:t>
            </a:r>
            <a:endParaRPr lang="ru-RU" sz="2400" b="1" dirty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236296" y="5349794"/>
            <a:ext cx="1537040" cy="708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2400" b="1" dirty="0" smtClean="0">
                <a:solidFill>
                  <a:schemeClr val="tx1"/>
                </a:solidFill>
                <a:latin typeface="Times New Roman"/>
              </a:rPr>
              <a:t> +</a:t>
            </a:r>
            <a:r>
              <a:rPr lang="en-US" sz="2400" b="1" dirty="0" smtClean="0">
                <a:solidFill>
                  <a:schemeClr val="tx1"/>
                </a:solidFill>
                <a:latin typeface="Times New Roman"/>
              </a:rPr>
              <a:t>1 176</a:t>
            </a:r>
            <a:endParaRPr lang="ru-RU" sz="2400" b="1" dirty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085954" y="1454374"/>
            <a:ext cx="1728448" cy="876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600" dirty="0" smtClean="0">
                <a:solidFill>
                  <a:schemeClr val="tx1"/>
                </a:solidFill>
                <a:latin typeface="Times New Roman"/>
              </a:rPr>
              <a:t>План</a:t>
            </a:r>
            <a:endParaRPr lang="ru-RU" sz="1600" dirty="0">
              <a:solidFill>
                <a:schemeClr val="tx1"/>
              </a:solidFill>
              <a:latin typeface="Times New Roman"/>
            </a:endParaRPr>
          </a:p>
          <a:p>
            <a:pPr algn="ctr" fontAlgn="ctr"/>
            <a:r>
              <a:rPr lang="ru-RU" sz="1600" dirty="0">
                <a:solidFill>
                  <a:schemeClr val="tx1"/>
                </a:solidFill>
                <a:latin typeface="Times New Roman"/>
              </a:rPr>
              <a:t>на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</a:rPr>
              <a:t>2016 </a:t>
            </a:r>
            <a:r>
              <a:rPr lang="ru-RU" sz="1600" dirty="0">
                <a:solidFill>
                  <a:schemeClr val="tx1"/>
                </a:solidFill>
                <a:latin typeface="Times New Roman"/>
              </a:rPr>
              <a:t>год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7169174" y="1238698"/>
            <a:ext cx="1723306" cy="1282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ru-RU" sz="1600" dirty="0" smtClean="0">
                <a:solidFill>
                  <a:schemeClr val="tx1"/>
                </a:solidFill>
                <a:latin typeface="Times New Roman"/>
              </a:rPr>
              <a:t>Отклонение плана 2016 года от ожидаемого исполнения 2015 года</a:t>
            </a:r>
            <a:endParaRPr lang="ru-RU" sz="1600" dirty="0">
              <a:solidFill>
                <a:schemeClr val="tx1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127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651721"/>
              </p:ext>
            </p:extLst>
          </p:nvPr>
        </p:nvGraphicFramePr>
        <p:xfrm>
          <a:off x="0" y="939878"/>
          <a:ext cx="9108504" cy="5873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-4465"/>
            <a:ext cx="9180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Одинцовского муниципального района Московской области на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строительство объектов муниципальной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собственности</a:t>
            </a:r>
          </a:p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период до 2017 года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241511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2 206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306896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1699066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1 864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4328" y="1468234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2 072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72399" y="911096"/>
            <a:ext cx="845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378904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460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662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48779"/>
            <a:ext cx="1800200" cy="1224136"/>
          </a:xfrm>
          <a:prstGeom prst="rect">
            <a:avLst/>
          </a:prstGeom>
          <a:noFill/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Бюджетные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учреждения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kern="0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127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4947796"/>
              </p:ext>
            </p:extLst>
          </p:nvPr>
        </p:nvGraphicFramePr>
        <p:xfrm>
          <a:off x="1907704" y="975165"/>
          <a:ext cx="6120680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21534" y="975165"/>
            <a:ext cx="941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38682" y="1508819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0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051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2661843"/>
            <a:ext cx="1800200" cy="1224136"/>
          </a:xfrm>
          <a:prstGeom prst="rect">
            <a:avLst/>
          </a:prstGeom>
          <a:noFill/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Автономные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учреждения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kern="0" dirty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875746"/>
              </p:ext>
            </p:extLst>
          </p:nvPr>
        </p:nvGraphicFramePr>
        <p:xfrm>
          <a:off x="1837362" y="2661843"/>
          <a:ext cx="5868144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авая фигурная скобка 11"/>
          <p:cNvSpPr/>
          <p:nvPr/>
        </p:nvSpPr>
        <p:spPr>
          <a:xfrm>
            <a:off x="7701796" y="3947715"/>
            <a:ext cx="357182" cy="155485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909367" y="3021883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585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933891"/>
              </p:ext>
            </p:extLst>
          </p:nvPr>
        </p:nvGraphicFramePr>
        <p:xfrm>
          <a:off x="1993513" y="3899447"/>
          <a:ext cx="5890584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07504" y="4104016"/>
            <a:ext cx="1800200" cy="1242255"/>
          </a:xfrm>
          <a:prstGeom prst="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Казённые 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учреждения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13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909367" y="4473115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898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7705506" y="2792226"/>
            <a:ext cx="357182" cy="10807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0" y="-2237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деятельности муниципальных </a:t>
            </a:r>
          </a:p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учреждений Одинцовского муниципального района Московской области за счет бюджетных средств на 2016 год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2857" y="5517232"/>
            <a:ext cx="1800200" cy="1196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Итого учреждений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152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672299" y="6497960"/>
            <a:ext cx="216024" cy="2160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672299" y="6115608"/>
            <a:ext cx="216024" cy="21602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663788" y="5702097"/>
            <a:ext cx="216024" cy="2160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972018" y="5633864"/>
            <a:ext cx="4608512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бюджета Московской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бюджета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бюджетов поселений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авая фигурная скобка 25"/>
          <p:cNvSpPr/>
          <p:nvPr/>
        </p:nvSpPr>
        <p:spPr>
          <a:xfrm>
            <a:off x="7692232" y="5658359"/>
            <a:ext cx="357182" cy="10807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053536" y="5921896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6 534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407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8694196"/>
              </p:ext>
            </p:extLst>
          </p:nvPr>
        </p:nvGraphicFramePr>
        <p:xfrm>
          <a:off x="4156596" y="2598170"/>
          <a:ext cx="4987403" cy="416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8" name="Picture 4" descr="Карты Одинцовский район - карта Одинцовского района АН Твой До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8841"/>
            <a:ext cx="2493301" cy="161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Блок-схема: несколько документов 14"/>
          <p:cNvSpPr/>
          <p:nvPr/>
        </p:nvSpPr>
        <p:spPr>
          <a:xfrm>
            <a:off x="1530535" y="1181195"/>
            <a:ext cx="1983015" cy="2304256"/>
          </a:xfrm>
          <a:prstGeom prst="flowChartMultidocumen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4F81B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u="sng" dirty="0" smtClean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400" b="1" dirty="0" smtClean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Одинцовского муниципального района</a:t>
            </a:r>
            <a:endParaRPr lang="ru-RU" sz="1400" b="1" dirty="0">
              <a:solidFill>
                <a:srgbClr val="4F81B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16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 descr="Московская область: утверждена инвестиционная программа разв…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" y="4693648"/>
            <a:ext cx="1951012" cy="129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Выноска 1 (граница и черта) 15"/>
          <p:cNvSpPr/>
          <p:nvPr/>
        </p:nvSpPr>
        <p:spPr>
          <a:xfrm>
            <a:off x="2135090" y="4111586"/>
            <a:ext cx="1997470" cy="2426923"/>
          </a:xfrm>
          <a:prstGeom prst="accentBorderCallout1">
            <a:avLst>
              <a:gd name="adj1" fmla="val 99636"/>
              <a:gd name="adj2" fmla="val -5530"/>
              <a:gd name="adj3" fmla="val 100480"/>
              <a:gd name="adj4" fmla="val -9013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4F81B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Центральные исполнительные </a:t>
            </a:r>
            <a:r>
              <a:rPr lang="ru-RU" sz="16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органы</a:t>
            </a: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государственной власти Московской области</a:t>
            </a:r>
            <a:endParaRPr lang="ru-RU" sz="1600" b="1" dirty="0">
              <a:solidFill>
                <a:srgbClr val="4F81B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Двойная стрелка вверх/вниз 16"/>
          <p:cNvSpPr/>
          <p:nvPr/>
        </p:nvSpPr>
        <p:spPr>
          <a:xfrm>
            <a:off x="2554883" y="3251425"/>
            <a:ext cx="730349" cy="774988"/>
          </a:xfrm>
          <a:prstGeom prst="upDownArrow">
            <a:avLst>
              <a:gd name="adj1" fmla="val 31052"/>
              <a:gd name="adj2" fmla="val 2789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8641" y="3473264"/>
            <a:ext cx="2751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СОГЛАСОВАНИЕ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180534" y="2589371"/>
            <a:ext cx="1033220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srgbClr val="0F6FC6">
                    <a:lumMod val="50000"/>
                  </a:srgbClr>
                </a:solidFill>
                <a:latin typeface="Times New Roman"/>
              </a:rPr>
              <a:t>м</a:t>
            </a:r>
            <a:r>
              <a:rPr lang="ru-RU" sz="1600" b="1" i="1" dirty="0" smtClean="0">
                <a:solidFill>
                  <a:srgbClr val="0F6FC6">
                    <a:lumMod val="50000"/>
                  </a:srgbClr>
                </a:solidFill>
                <a:latin typeface="Times New Roman"/>
              </a:rPr>
              <a:t>лн.руб.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813136" y="3028614"/>
            <a:ext cx="864096" cy="397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(0,6%)</a:t>
            </a:r>
            <a:endParaRPr lang="ru-RU" sz="1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364088" y="3426148"/>
            <a:ext cx="1296144" cy="397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11 540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6620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Целевые показатели муниципальных программ </a:t>
            </a:r>
          </a:p>
          <a:p>
            <a:pPr algn="ctr"/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Одинцовского муниципального района Московской области, реализуемых         в 2016 году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29"/>
          <p:cNvSpPr txBox="1"/>
          <p:nvPr/>
        </p:nvSpPr>
        <p:spPr>
          <a:xfrm>
            <a:off x="4132560" y="1058083"/>
            <a:ext cx="2211485" cy="1046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Arial Rounded MT Bold" panose="020F0704030504030204" pitchFamily="34" charset="0"/>
                <a:cs typeface="Times New Roman" pitchFamily="18" charset="0"/>
              </a:rPr>
              <a:t>Всего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Arial Rounded MT Bold" panose="020F0704030504030204" pitchFamily="34" charset="0"/>
                <a:cs typeface="Times New Roman" pitchFamily="18" charset="0"/>
              </a:rPr>
              <a:t>381 </a:t>
            </a:r>
          </a:p>
          <a:p>
            <a:pPr algn="ctr"/>
            <a:r>
              <a:rPr lang="ru-RU" sz="1400" b="1" dirty="0" smtClean="0">
                <a:solidFill>
                  <a:srgbClr val="00B050"/>
                </a:solidFill>
                <a:latin typeface="Arial Rounded MT Bold" panose="020F0704030504030204" pitchFamily="34" charset="0"/>
                <a:cs typeface="Times New Roman" pitchFamily="18" charset="0"/>
              </a:rPr>
              <a:t>целевой показатель </a:t>
            </a:r>
            <a:endParaRPr lang="ru-RU" sz="1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53576" y="1058451"/>
            <a:ext cx="27999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Times New Roman" pitchFamily="18" charset="0"/>
              </a:rPr>
              <a:t>из них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Times New Roman" pitchFamily="18" charset="0"/>
              </a:rPr>
              <a:t>23</a:t>
            </a:r>
            <a:r>
              <a:rPr lang="ru-RU" sz="1600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Arial Rounded MT Bold" panose="020F0704030504030204" pitchFamily="34" charset="0"/>
                <a:cs typeface="Times New Roman" pitchFamily="18" charset="0"/>
              </a:rPr>
              <a:t>ц</a:t>
            </a:r>
            <a:r>
              <a:rPr lang="ru-RU" sz="1600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Times New Roman" pitchFamily="18" charset="0"/>
              </a:rPr>
              <a:t>елевых показателя по Указам Президента РФ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65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774678"/>
              </p:ext>
            </p:extLst>
          </p:nvPr>
        </p:nvGraphicFramePr>
        <p:xfrm>
          <a:off x="4932040" y="651310"/>
          <a:ext cx="4032448" cy="61859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8498"/>
                <a:gridCol w="726975"/>
                <a:gridCol w="726975"/>
              </a:tblGrid>
              <a:tr h="4269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млн.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7 307,3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63,3%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5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культуры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374,0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9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Молодежь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 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спорт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493,9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муниципальными финансами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240,2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73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административных барьеров, </a:t>
                      </a:r>
                      <a:r>
                        <a:rPr lang="en-US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качества предоставления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государственных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муниципальных услуг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255,3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9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</a:t>
                      </a:r>
                      <a:endParaRPr lang="en-US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имущественного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комплекса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63,8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земельными ресурсами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32,4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развитие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</a:t>
                      </a:r>
                      <a:endParaRPr lang="en-US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коммунального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хозяйства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497,3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8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окружающей среды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0,04%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Предпринимательство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45,6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дорожно-транспортной системы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1 366,1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11,8%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6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64,4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Безопасность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78,8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9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705,8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1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хозяйство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 Е Г О 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11 604,6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3" marR="4643" marT="46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9" name="Группа 28"/>
          <p:cNvGrpSpPr/>
          <p:nvPr/>
        </p:nvGrpSpPr>
        <p:grpSpPr>
          <a:xfrm>
            <a:off x="4621463" y="1102105"/>
            <a:ext cx="259931" cy="5476392"/>
            <a:chOff x="4441153" y="1033120"/>
            <a:chExt cx="259931" cy="531445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451718" y="2566359"/>
              <a:ext cx="233116" cy="2398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17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455346" y="3313352"/>
              <a:ext cx="233116" cy="227969"/>
            </a:xfrm>
            <a:prstGeom prst="rect">
              <a:avLst/>
            </a:prstGeom>
            <a:ln w="3175"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459878" y="1316684"/>
              <a:ext cx="233116" cy="23986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467968" y="1033120"/>
              <a:ext cx="233116" cy="23986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17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459878" y="1604716"/>
              <a:ext cx="233116" cy="23986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17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459878" y="1892748"/>
              <a:ext cx="233116" cy="2398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458975" y="2198018"/>
              <a:ext cx="233116" cy="23986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458975" y="3603856"/>
              <a:ext cx="233116" cy="23986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467968" y="3917769"/>
              <a:ext cx="233116" cy="239865"/>
            </a:xfrm>
            <a:prstGeom prst="rect">
              <a:avLst/>
            </a:prstGeom>
            <a:solidFill>
              <a:srgbClr val="CCCC00"/>
            </a:solidFill>
            <a:ln w="317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465327" y="4268151"/>
              <a:ext cx="226764" cy="2398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17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456525" y="4542523"/>
              <a:ext cx="233116" cy="23986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456525" y="4822746"/>
              <a:ext cx="233116" cy="239865"/>
            </a:xfrm>
            <a:prstGeom prst="rect">
              <a:avLst/>
            </a:prstGeom>
            <a:solidFill>
              <a:srgbClr val="FF3399"/>
            </a:solidFill>
            <a:ln w="317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455346" y="5214269"/>
              <a:ext cx="233116" cy="2398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455346" y="5478851"/>
              <a:ext cx="225861" cy="239865"/>
            </a:xfrm>
            <a:prstGeom prst="rect">
              <a:avLst/>
            </a:prstGeom>
            <a:solidFill>
              <a:srgbClr val="00FFFF"/>
            </a:solidFill>
            <a:ln w="317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441153" y="5820697"/>
              <a:ext cx="247309" cy="23986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445929" y="6107708"/>
              <a:ext cx="244355" cy="239865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3175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0" y="2662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программных расходов бюджета </a:t>
            </a:r>
          </a:p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Одинцовского муниципального района Московской области в 2016 году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9043800"/>
              </p:ext>
            </p:extLst>
          </p:nvPr>
        </p:nvGraphicFramePr>
        <p:xfrm>
          <a:off x="49463" y="787659"/>
          <a:ext cx="4572000" cy="5790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306370"/>
              </p:ext>
            </p:extLst>
          </p:nvPr>
        </p:nvGraphicFramePr>
        <p:xfrm>
          <a:off x="0" y="1071718"/>
          <a:ext cx="4745117" cy="5430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3256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9068005"/>
              </p:ext>
            </p:extLst>
          </p:nvPr>
        </p:nvGraphicFramePr>
        <p:xfrm>
          <a:off x="0" y="1052736"/>
          <a:ext cx="9108503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2662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района на реализацию муниципальной программы</a:t>
            </a:r>
          </a:p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образования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Одинцовском муниципальном районе»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2015-2016 годах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53617" y="6321439"/>
            <a:ext cx="8990383" cy="504056"/>
            <a:chOff x="0" y="6326665"/>
            <a:chExt cx="8995867" cy="50405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196331" y="6326665"/>
              <a:ext cx="3799536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средства </a:t>
              </a: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бюджета 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Московской области</a:t>
              </a:r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364088" y="6410857"/>
              <a:ext cx="216024" cy="21602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40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6326665"/>
              <a:ext cx="2519772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средства </a:t>
              </a: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бюджета 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района</a:t>
              </a:r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5605" y="6410857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dirty="0" smtClean="0"/>
                <a:t>             </a:t>
              </a:r>
              <a:endParaRPr lang="ru-RU" sz="14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279736" y="6326665"/>
              <a:ext cx="2916594" cy="4421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средства </a:t>
              </a: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бюджетов поселений</a:t>
              </a:r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411760" y="6400320"/>
              <a:ext cx="216024" cy="21602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400"/>
            </a:p>
          </p:txBody>
        </p:sp>
      </p:grpSp>
      <p:sp>
        <p:nvSpPr>
          <p:cNvPr id="11" name="TextBox 10"/>
          <p:cNvSpPr txBox="1"/>
          <p:nvPr/>
        </p:nvSpPr>
        <p:spPr>
          <a:xfrm rot="20469673">
            <a:off x="2523385" y="1217925"/>
            <a:ext cx="19647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 на 1 151 млн. руб. или на 19%</a:t>
            </a:r>
            <a:endParaRPr lang="ru-RU" sz="13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20909215">
            <a:off x="2110048" y="996695"/>
            <a:ext cx="2771811" cy="400110"/>
          </a:xfrm>
          <a:prstGeom prst="curvedDownArrow">
            <a:avLst>
              <a:gd name="adj1" fmla="val 25000"/>
              <a:gd name="adj2" fmla="val 92210"/>
              <a:gd name="adj3" fmla="val 25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41154" y="1783567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6 156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9166" y="126673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7 307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7802339" y="3717032"/>
            <a:ext cx="1" cy="21602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7817938" y="4086091"/>
            <a:ext cx="1" cy="35759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7802339" y="4869160"/>
            <a:ext cx="7799" cy="50405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739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9274"/>
            <a:ext cx="9180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Одинцовском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муниципальном районе» в 2016 году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3745408"/>
              </p:ext>
            </p:extLst>
          </p:nvPr>
        </p:nvGraphicFramePr>
        <p:xfrm>
          <a:off x="0" y="836712"/>
          <a:ext cx="9144000" cy="5833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574474"/>
              </p:ext>
            </p:extLst>
          </p:nvPr>
        </p:nvGraphicFramePr>
        <p:xfrm>
          <a:off x="5436096" y="694171"/>
          <a:ext cx="3680529" cy="605527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44914"/>
                <a:gridCol w="751128"/>
                <a:gridCol w="684487"/>
              </a:tblGrid>
              <a:tr h="3212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en-US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направлений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расходов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</a:t>
                      </a:r>
                      <a:r>
                        <a:rPr lang="en-US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ный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вес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8236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 учреждений дошкольного образования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26,5%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735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общеобразовательных учреждений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3130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42,8%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735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учреждения дополнительного образования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735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прочих учреждения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7470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частным образовательным учреждениям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7470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отдыха, оздоровления и занятости детей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7470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и реконструкция образовательных учреждений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23,5%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735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Управления образования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427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Комиссии по делам несовершеннолетних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7470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МКУ ЦБ (расчёт компенсации родительской платы)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5107967" y="1196752"/>
            <a:ext cx="227883" cy="5184576"/>
            <a:chOff x="5770930" y="1304764"/>
            <a:chExt cx="227883" cy="518457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770930" y="1304764"/>
              <a:ext cx="216024" cy="21602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779115" y="1772816"/>
              <a:ext cx="216024" cy="21602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782789" y="2190446"/>
              <a:ext cx="216024" cy="21602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779115" y="2852936"/>
              <a:ext cx="216024" cy="21602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770930" y="3165675"/>
              <a:ext cx="216024" cy="216024"/>
            </a:xfrm>
            <a:prstGeom prst="rec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770930" y="3897052"/>
              <a:ext cx="216024" cy="21602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781256" y="4581128"/>
              <a:ext cx="216024" cy="2160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770930" y="5366374"/>
              <a:ext cx="216024" cy="216024"/>
            </a:xfrm>
            <a:prstGeom prst="rect">
              <a:avLst/>
            </a:prstGeom>
            <a:solidFill>
              <a:srgbClr val="99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779115" y="5877272"/>
              <a:ext cx="216024" cy="2160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770930" y="6273316"/>
              <a:ext cx="216024" cy="216024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24752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87644" y="6212980"/>
            <a:ext cx="8020592" cy="492443"/>
            <a:chOff x="583856" y="6128366"/>
            <a:chExt cx="7678903" cy="49244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778423" y="6201903"/>
              <a:ext cx="995033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 smtClean="0">
                  <a:solidFill>
                    <a:srgbClr val="002060"/>
                  </a:solidFill>
                  <a:latin typeface="Arial Black" panose="020B0A04020102020204" pitchFamily="34" charset="0"/>
                </a:rPr>
                <a:t>Доходы</a:t>
              </a:r>
              <a:endParaRPr lang="ru-RU" sz="1300" b="1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583856" y="6286184"/>
              <a:ext cx="123973" cy="1238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132325" y="6290307"/>
              <a:ext cx="123973" cy="12382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663235" y="6212980"/>
              <a:ext cx="123973" cy="123825"/>
            </a:xfrm>
            <a:prstGeom prst="rect">
              <a:avLst/>
            </a:prstGeom>
            <a:pattFill prst="wdUpDiag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669099" y="6458869"/>
              <a:ext cx="123973" cy="123825"/>
            </a:xfrm>
            <a:prstGeom prst="rect">
              <a:avLst/>
            </a:prstGeom>
            <a:pattFill prst="wdUpDiag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256298" y="6228394"/>
              <a:ext cx="1147433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 smtClean="0">
                  <a:solidFill>
                    <a:srgbClr val="002060"/>
                  </a:solidFill>
                  <a:latin typeface="Arial Black" panose="020B0A04020102020204" pitchFamily="34" charset="0"/>
                </a:rPr>
                <a:t>Расходы</a:t>
              </a:r>
              <a:endParaRPr lang="ru-RU" sz="1300" b="1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889001" y="6303463"/>
              <a:ext cx="1600788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 smtClean="0">
                  <a:solidFill>
                    <a:srgbClr val="002060"/>
                  </a:solidFill>
                  <a:latin typeface="Arial Black" panose="020B0A04020102020204" pitchFamily="34" charset="0"/>
                </a:rPr>
                <a:t>(-) Дефицит</a:t>
              </a:r>
              <a:endParaRPr lang="ru-RU" sz="1300" b="1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884132" y="6128366"/>
              <a:ext cx="2378627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300" b="1" dirty="0" smtClean="0">
                  <a:solidFill>
                    <a:srgbClr val="002060"/>
                  </a:solidFill>
                  <a:latin typeface="Arial Black" panose="020B0A04020102020204" pitchFamily="34" charset="0"/>
                </a:rPr>
                <a:t>Средства из бюджетов других уровней</a:t>
              </a:r>
              <a:endParaRPr lang="ru-RU" sz="1300" b="1" dirty="0">
                <a:solidFill>
                  <a:srgbClr val="00206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752500" y="6415882"/>
              <a:ext cx="123973" cy="12382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5256351"/>
              </p:ext>
            </p:extLst>
          </p:nvPr>
        </p:nvGraphicFramePr>
        <p:xfrm>
          <a:off x="145237" y="908720"/>
          <a:ext cx="8784975" cy="5112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0" y="0"/>
            <a:ext cx="925251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Параметры бюджета </a:t>
            </a:r>
            <a:r>
              <a:rPr lang="ru-RU" sz="1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Одинцовского муниципального 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района Московской области </a:t>
            </a:r>
            <a:endParaRPr lang="ru-RU" sz="19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1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en-US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sz="1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7-2018 годов</a:t>
            </a:r>
            <a:endParaRPr lang="ru-RU" sz="19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9457" y="1124744"/>
            <a:ext cx="1040721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11 335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3968" y="1551090"/>
            <a:ext cx="1040721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10 519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15412" y="2238174"/>
            <a:ext cx="1040721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8 315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84834" y="6263596"/>
            <a:ext cx="129489" cy="12382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43608" y="5835978"/>
            <a:ext cx="1039309" cy="29238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2016 год</a:t>
            </a:r>
            <a:endParaRPr lang="ru-RU" sz="13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42558" y="5835978"/>
            <a:ext cx="1039309" cy="29238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2018 год</a:t>
            </a:r>
            <a:endParaRPr lang="ru-RU" sz="13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14323" y="5842300"/>
            <a:ext cx="1039309" cy="29238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2017 год</a:t>
            </a:r>
            <a:endParaRPr lang="ru-RU" sz="13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59577" y="6166813"/>
            <a:ext cx="1672018" cy="29238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(+) Профицит</a:t>
            </a:r>
            <a:endParaRPr lang="ru-RU" sz="13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12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158158"/>
              </p:ext>
            </p:extLst>
          </p:nvPr>
        </p:nvGraphicFramePr>
        <p:xfrm>
          <a:off x="0" y="908720"/>
          <a:ext cx="9144000" cy="5389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801524" y="1269566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339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7984" y="968772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374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7810139" y="4509120"/>
            <a:ext cx="7801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7810139" y="5013176"/>
            <a:ext cx="0" cy="50405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7802340" y="4149080"/>
            <a:ext cx="7799" cy="21602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951930" y="830273"/>
            <a:ext cx="941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2662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района на реализацию муниципальной программы</a:t>
            </a:r>
          </a:p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культуры в Одинцовском муниципальном районе» в 2015-2016 годах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Выгнутая вверх стрелка 1"/>
          <p:cNvSpPr/>
          <p:nvPr/>
        </p:nvSpPr>
        <p:spPr>
          <a:xfrm rot="20591946">
            <a:off x="2263378" y="984902"/>
            <a:ext cx="2344874" cy="400110"/>
          </a:xfrm>
          <a:prstGeom prst="curvedDownArrow">
            <a:avLst>
              <a:gd name="adj1" fmla="val 25000"/>
              <a:gd name="adj2" fmla="val 92210"/>
              <a:gd name="adj3" fmla="val 25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0469673">
            <a:off x="2556909" y="1234445"/>
            <a:ext cx="17578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 на 3,5 млн. руб. или на 10,3%</a:t>
            </a:r>
            <a:endParaRPr lang="ru-RU" sz="13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53617" y="6321439"/>
            <a:ext cx="8990383" cy="504056"/>
            <a:chOff x="0" y="6326665"/>
            <a:chExt cx="8995867" cy="504056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196331" y="6326665"/>
              <a:ext cx="3799536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средства </a:t>
              </a: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бюджета 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Московской области</a:t>
              </a:r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364088" y="6410857"/>
              <a:ext cx="216024" cy="21602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40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0" y="6326665"/>
              <a:ext cx="2519772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средства </a:t>
              </a: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бюджета 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района</a:t>
              </a:r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5605" y="6410857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dirty="0" smtClean="0"/>
                <a:t>             </a:t>
              </a:r>
              <a:endParaRPr lang="ru-RU" sz="1400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279736" y="6326665"/>
              <a:ext cx="2916594" cy="4421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средства </a:t>
              </a: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бюджетов поселений</a:t>
              </a:r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2411760" y="6400320"/>
              <a:ext cx="216024" cy="21602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400"/>
            </a:p>
          </p:txBody>
        </p:sp>
      </p:grpSp>
    </p:spTree>
    <p:extLst>
      <p:ext uri="{BB962C8B-B14F-4D97-AF65-F5344CB8AC3E}">
        <p14:creationId xmlns:p14="http://schemas.microsoft.com/office/powerpoint/2010/main" val="2083170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62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/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культуры в Одинцовском муниципальном районе» в 2016 году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350368"/>
              </p:ext>
            </p:extLst>
          </p:nvPr>
        </p:nvGraphicFramePr>
        <p:xfrm>
          <a:off x="-324544" y="980728"/>
          <a:ext cx="5543599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250064"/>
              </p:ext>
            </p:extLst>
          </p:nvPr>
        </p:nvGraphicFramePr>
        <p:xfrm>
          <a:off x="5238208" y="1652613"/>
          <a:ext cx="3816424" cy="390357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48272"/>
                <a:gridCol w="720080"/>
                <a:gridCol w="648072"/>
              </a:tblGrid>
              <a:tr h="8153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направлений расходов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Удельн-ый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вес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745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музыкальных школ и школ искусств</a:t>
                      </a:r>
                      <a:endParaRPr lang="ru-RU" sz="1600" b="0" i="0" u="none" strike="noStrike" dirty="0">
                        <a:solidFill>
                          <a:srgbClr val="191D3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73,5%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651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 в сфере культуры  </a:t>
                      </a:r>
                      <a:endParaRPr lang="ru-RU" sz="1600" b="0" i="0" u="none" strike="noStrike" dirty="0">
                        <a:solidFill>
                          <a:srgbClr val="191D3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12,3%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84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МБУК «Информационно-методический центр»  </a:t>
                      </a:r>
                      <a:endParaRPr lang="ru-RU" sz="1600" b="0" i="0" u="none" strike="noStrike" dirty="0">
                        <a:solidFill>
                          <a:srgbClr val="191D3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778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сельских библиотек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350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Комитета по делам молодёжи, культуре и </a:t>
                      </a:r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спорту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pSp>
        <p:nvGrpSpPr>
          <p:cNvPr id="18" name="Группа 17"/>
          <p:cNvGrpSpPr/>
          <p:nvPr/>
        </p:nvGrpSpPr>
        <p:grpSpPr>
          <a:xfrm>
            <a:off x="4914049" y="2583216"/>
            <a:ext cx="240159" cy="2405428"/>
            <a:chOff x="5219807" y="2564904"/>
            <a:chExt cx="240159" cy="240542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5220072" y="2564904"/>
              <a:ext cx="239894" cy="21602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233737" y="3027113"/>
              <a:ext cx="226229" cy="216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219807" y="3604402"/>
              <a:ext cx="230443" cy="216024"/>
            </a:xfrm>
            <a:prstGeom prst="rect">
              <a:avLst/>
            </a:prstGeom>
            <a:solidFill>
              <a:srgbClr val="99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219808" y="4212241"/>
              <a:ext cx="230442" cy="2160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219807" y="4754308"/>
              <a:ext cx="230443" cy="216024"/>
            </a:xfrm>
            <a:prstGeom prst="rect">
              <a:avLst/>
            </a:prstGeom>
            <a:solidFill>
              <a:srgbClr val="FF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22541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0032431"/>
              </p:ext>
            </p:extLst>
          </p:nvPr>
        </p:nvGraphicFramePr>
        <p:xfrm>
          <a:off x="5188895" y="4077072"/>
          <a:ext cx="3600400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538273"/>
              </p:ext>
            </p:extLst>
          </p:nvPr>
        </p:nvGraphicFramePr>
        <p:xfrm>
          <a:off x="3203848" y="1988840"/>
          <a:ext cx="399593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611560" y="5301208"/>
            <a:ext cx="7667355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44008" y="5373216"/>
            <a:ext cx="841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2016 год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3508493"/>
              </p:ext>
            </p:extLst>
          </p:nvPr>
        </p:nvGraphicFramePr>
        <p:xfrm>
          <a:off x="4991127" y="2482153"/>
          <a:ext cx="3995936" cy="108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7676660"/>
              </p:ext>
            </p:extLst>
          </p:nvPr>
        </p:nvGraphicFramePr>
        <p:xfrm>
          <a:off x="4392536" y="3128112"/>
          <a:ext cx="5112568" cy="864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6522707"/>
              </p:ext>
            </p:extLst>
          </p:nvPr>
        </p:nvGraphicFramePr>
        <p:xfrm>
          <a:off x="4684839" y="3770522"/>
          <a:ext cx="4608512" cy="590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Правая фигурная скобка 23"/>
          <p:cNvSpPr/>
          <p:nvPr/>
        </p:nvSpPr>
        <p:spPr>
          <a:xfrm>
            <a:off x="7848364" y="2705908"/>
            <a:ext cx="216024" cy="100811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990883" y="2743418"/>
            <a:ext cx="57606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-19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13934" y="2885320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-38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28130" y="3421680"/>
            <a:ext cx="506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+19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901600">
            <a:off x="2768526" y="1208411"/>
            <a:ext cx="1082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-110 (18,2%)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56376" y="622365"/>
            <a:ext cx="941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5467704" y="928299"/>
            <a:ext cx="1995745" cy="1100818"/>
            <a:chOff x="5364088" y="543048"/>
            <a:chExt cx="1512168" cy="1100818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5364088" y="548680"/>
              <a:ext cx="1512168" cy="109518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Стрелка вниз 38"/>
            <p:cNvSpPr/>
            <p:nvPr/>
          </p:nvSpPr>
          <p:spPr>
            <a:xfrm rot="15273713">
              <a:off x="5945529" y="781357"/>
              <a:ext cx="237692" cy="825749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5868768" y="1268759"/>
              <a:ext cx="648072" cy="3751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2%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426835" y="791559"/>
              <a:ext cx="648072" cy="3751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+12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5373096" y="543048"/>
              <a:ext cx="1503160" cy="3751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 ФОК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7" name="Прямая со стрелкой 46"/>
          <p:cNvCxnSpPr/>
          <p:nvPr/>
        </p:nvCxnSpPr>
        <p:spPr>
          <a:xfrm>
            <a:off x="7956376" y="378292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7956376" y="4439071"/>
            <a:ext cx="0" cy="64807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187624" y="976755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604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0828" y="3768290"/>
            <a:ext cx="573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121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Выгнутая вверх стрелка 29"/>
          <p:cNvSpPr/>
          <p:nvPr/>
        </p:nvSpPr>
        <p:spPr>
          <a:xfrm rot="601340">
            <a:off x="1865031" y="932512"/>
            <a:ext cx="3046047" cy="720080"/>
          </a:xfrm>
          <a:prstGeom prst="curved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-93604" y="692629"/>
            <a:ext cx="9237603" cy="6147493"/>
            <a:chOff x="-93604" y="692629"/>
            <a:chExt cx="9237603" cy="6147493"/>
          </a:xfrm>
        </p:grpSpPr>
        <p:grpSp>
          <p:nvGrpSpPr>
            <p:cNvPr id="52" name="Группа 51"/>
            <p:cNvGrpSpPr/>
            <p:nvPr/>
          </p:nvGrpSpPr>
          <p:grpSpPr>
            <a:xfrm>
              <a:off x="33509" y="692629"/>
              <a:ext cx="9110490" cy="6147493"/>
              <a:chOff x="-3572724" y="635893"/>
              <a:chExt cx="9110490" cy="6147493"/>
            </a:xfrm>
          </p:grpSpPr>
          <p:graphicFrame>
            <p:nvGraphicFramePr>
              <p:cNvPr id="2" name="Диаграмма 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86639701"/>
                  </p:ext>
                </p:extLst>
              </p:nvPr>
            </p:nvGraphicFramePr>
            <p:xfrm>
              <a:off x="-3572724" y="635893"/>
              <a:ext cx="5746204" cy="614749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sp>
            <p:nvSpPr>
              <p:cNvPr id="34" name="Прямоугольник 33"/>
              <p:cNvSpPr/>
              <p:nvPr/>
            </p:nvSpPr>
            <p:spPr>
              <a:xfrm>
                <a:off x="2271881" y="6261674"/>
                <a:ext cx="3265885" cy="5040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ru-RU" sz="1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lang="ru-RU" sz="1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редства бюджета области</a:t>
                </a:r>
                <a:endParaRPr lang="ru-RU" sz="1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2419531" y="6356132"/>
                <a:ext cx="216024" cy="201151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grpSp>
          <p:nvGrpSpPr>
            <p:cNvPr id="33" name="Группа 32"/>
            <p:cNvGrpSpPr/>
            <p:nvPr/>
          </p:nvGrpSpPr>
          <p:grpSpPr>
            <a:xfrm>
              <a:off x="-93604" y="6318433"/>
              <a:ext cx="2880849" cy="504033"/>
              <a:chOff x="-18275" y="5642737"/>
              <a:chExt cx="2880884" cy="504056"/>
            </a:xfrm>
          </p:grpSpPr>
          <p:sp>
            <p:nvSpPr>
              <p:cNvPr id="35" name="Прямоугольник 34"/>
              <p:cNvSpPr/>
              <p:nvPr/>
            </p:nvSpPr>
            <p:spPr>
              <a:xfrm>
                <a:off x="-18275" y="5642737"/>
                <a:ext cx="2880884" cy="5040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средства бюджета района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146832" y="5722313"/>
                <a:ext cx="216024" cy="21602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grpSp>
          <p:nvGrpSpPr>
            <p:cNvPr id="46" name="Группа 45"/>
            <p:cNvGrpSpPr/>
            <p:nvPr/>
          </p:nvGrpSpPr>
          <p:grpSpPr>
            <a:xfrm>
              <a:off x="2703065" y="6298388"/>
              <a:ext cx="3275112" cy="504033"/>
              <a:chOff x="75331" y="5639641"/>
              <a:chExt cx="3131878" cy="504056"/>
            </a:xfrm>
          </p:grpSpPr>
          <p:sp>
            <p:nvSpPr>
              <p:cNvPr id="49" name="Прямоугольник 48"/>
              <p:cNvSpPr/>
              <p:nvPr/>
            </p:nvSpPr>
            <p:spPr>
              <a:xfrm>
                <a:off x="75331" y="5639641"/>
                <a:ext cx="3131878" cy="5040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средства бюджетов поселений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155830" y="5739263"/>
                <a:ext cx="194057" cy="21602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</p:grpSp>
      <p:sp>
        <p:nvSpPr>
          <p:cNvPr id="9" name="Прямоугольник 8"/>
          <p:cNvSpPr/>
          <p:nvPr/>
        </p:nvSpPr>
        <p:spPr>
          <a:xfrm>
            <a:off x="5892580" y="5373216"/>
            <a:ext cx="148529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Рост/снижение расходов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770726" y="3876418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-6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66780" y="4639788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-85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1242" y="140901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Одинцовского муниципального района Московской области на</a:t>
            </a:r>
          </a:p>
          <a:p>
            <a:pPr algn="ctr"/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изическую культуру и спорт 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2015-2016 годах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716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0801447"/>
              </p:ext>
            </p:extLst>
          </p:nvPr>
        </p:nvGraphicFramePr>
        <p:xfrm>
          <a:off x="0" y="999550"/>
          <a:ext cx="8964488" cy="5237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 flipH="1">
            <a:off x="7657211" y="4365104"/>
            <a:ext cx="7799" cy="21602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7674012" y="4797152"/>
            <a:ext cx="7799" cy="21602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7665114" y="5301208"/>
            <a:ext cx="1" cy="28803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662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Одинцовского муниципального района Московской области на</a:t>
            </a:r>
          </a:p>
          <a:p>
            <a:pPr algn="ctr"/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изическую культуру и спорт 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2015-2016 годах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51930" y="830273"/>
            <a:ext cx="941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rot="21229795">
            <a:off x="2339782" y="991392"/>
            <a:ext cx="2235552" cy="400110"/>
          </a:xfrm>
          <a:prstGeom prst="curvedDownArrow">
            <a:avLst>
              <a:gd name="adj1" fmla="val 25000"/>
              <a:gd name="adj2" fmla="val 92210"/>
              <a:gd name="adj3" fmla="val 25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20955825">
            <a:off x="2601401" y="1172835"/>
            <a:ext cx="16809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 на 12 млн. руб. или на 2,5%</a:t>
            </a:r>
            <a:endParaRPr lang="ru-RU" sz="13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83206" y="1160703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482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81144" y="1160705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494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53617" y="6321439"/>
            <a:ext cx="8990383" cy="504056"/>
            <a:chOff x="0" y="6326665"/>
            <a:chExt cx="8995867" cy="504056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5196331" y="6326665"/>
              <a:ext cx="3799536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средства </a:t>
              </a: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бюджета 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Московской области</a:t>
              </a:r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364088" y="6410857"/>
              <a:ext cx="216024" cy="21602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40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0" y="6326665"/>
              <a:ext cx="2519772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средства </a:t>
              </a: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бюджета 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района</a:t>
              </a:r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5605" y="6410857"/>
              <a:ext cx="216024" cy="21602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dirty="0" smtClean="0"/>
                <a:t>             </a:t>
              </a:r>
              <a:endParaRPr lang="ru-RU" sz="1400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279736" y="6326665"/>
              <a:ext cx="2916594" cy="4421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средства </a:t>
              </a: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бюджетов поселений</a:t>
              </a:r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411760" y="6400320"/>
              <a:ext cx="216024" cy="21602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400"/>
            </a:p>
          </p:txBody>
        </p:sp>
      </p:grpSp>
    </p:spTree>
    <p:extLst>
      <p:ext uri="{BB962C8B-B14F-4D97-AF65-F5344CB8AC3E}">
        <p14:creationId xmlns:p14="http://schemas.microsoft.com/office/powerpoint/2010/main" val="2018402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0761736"/>
              </p:ext>
            </p:extLst>
          </p:nvPr>
        </p:nvGraphicFramePr>
        <p:xfrm>
          <a:off x="0" y="1124744"/>
          <a:ext cx="9143999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31640" y="3225552"/>
            <a:ext cx="2333822" cy="11805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494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3688500" y="1134264"/>
            <a:ext cx="1019267" cy="369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384215"/>
              </p:ext>
            </p:extLst>
          </p:nvPr>
        </p:nvGraphicFramePr>
        <p:xfrm>
          <a:off x="5357568" y="783887"/>
          <a:ext cx="3759520" cy="538141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310776"/>
                <a:gridCol w="792088"/>
                <a:gridCol w="656656"/>
              </a:tblGrid>
              <a:tr h="4154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направлений расходов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6" marR="5856" marT="585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5856" marR="5856" marT="58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Удельн-ый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вес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6" marR="5856" marT="5856" marB="0" anchor="ctr"/>
                </a:tc>
              </a:tr>
              <a:tr h="4154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детско-юношеских спортивных школ </a:t>
                      </a:r>
                      <a:endParaRPr lang="ru-RU" sz="1400" b="1" i="0" u="none" strike="noStrike" dirty="0">
                        <a:solidFill>
                          <a:srgbClr val="191D34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6" marR="5856" marT="58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6" marR="5856" marT="58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88,3%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6" marR="5856" marT="5856" marB="0" anchor="ctr"/>
                </a:tc>
              </a:tr>
              <a:tr h="103009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летней оздоровительной кампании в учреждениях дополнительного образования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6" marR="5856" marT="58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6" marR="5856" marT="5856" marB="0" anchor="ctr"/>
                </a:tc>
              </a:tr>
              <a:tr h="62030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 в сфере физической культуры и спорта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6" marR="5856" marT="58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6" marR="5856" marT="5856" marB="0" anchor="ctr"/>
                </a:tc>
              </a:tr>
              <a:tr h="64489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Физкультурно-оздоровительный клуб спорта для инвалидов «Одинец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6" marR="5856" marT="58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6" marR="5856" marT="5856" marB="0" anchor="ctr"/>
                </a:tc>
              </a:tr>
              <a:tr h="107908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организацию занятий детей и подростков физической культурой и спортом на базе современных спортивных комплексов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6" marR="5856" marT="58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6" marR="5856" marT="5856" marB="0" anchor="ctr"/>
                </a:tc>
              </a:tr>
              <a:tr h="100811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 по реализации Всероссийского физкультурно-спортивного комплекса «Готов к труду и обороне» (ГТО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6" marR="5856" marT="585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6" marR="5856" marT="585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56" marR="5856" marT="5856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004678" y="1319044"/>
            <a:ext cx="235260" cy="2160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23914" y="1736812"/>
            <a:ext cx="216024" cy="2160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23914" y="2784289"/>
            <a:ext cx="216024" cy="21602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33532" y="3501008"/>
            <a:ext cx="216024" cy="21602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23914" y="4382386"/>
            <a:ext cx="235260" cy="216024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049986" y="5229200"/>
            <a:ext cx="216024" cy="21602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0497" y="141572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Одинцовского муниципального района Московской области на</a:t>
            </a:r>
          </a:p>
          <a:p>
            <a:pPr algn="ctr"/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изическую культуру и спорт  2016 году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551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-1" y="27060"/>
            <a:ext cx="91440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83763"/>
                </a:solidFill>
                <a:latin typeface="Times New Roman" pitchFamily="18" charset="0"/>
                <a:cs typeface="Times New Roman" pitchFamily="18" charset="0"/>
              </a:rPr>
              <a:t>Динамика муниципального долга бюджета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83763"/>
                </a:solidFill>
                <a:latin typeface="Times New Roman" pitchFamily="18" charset="0"/>
                <a:cs typeface="Times New Roman" pitchFamily="18" charset="0"/>
              </a:rPr>
              <a:t>Одинцовского </a:t>
            </a:r>
            <a:r>
              <a:rPr lang="ru-RU" sz="2000" b="1" i="1" dirty="0">
                <a:solidFill>
                  <a:srgbClr val="083763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000" b="1" i="1" dirty="0" smtClean="0">
                <a:solidFill>
                  <a:srgbClr val="083763"/>
                </a:solidFill>
                <a:latin typeface="Times New Roman" pitchFamily="18" charset="0"/>
                <a:cs typeface="Times New Roman" pitchFamily="18" charset="0"/>
              </a:rPr>
              <a:t>района Московской области </a:t>
            </a:r>
            <a:endParaRPr lang="en-US" sz="2000" b="1" i="1" dirty="0" smtClean="0">
              <a:solidFill>
                <a:srgbClr val="08376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83763"/>
                </a:solidFill>
                <a:latin typeface="Times New Roman" pitchFamily="18" charset="0"/>
                <a:cs typeface="Times New Roman" pitchFamily="18" charset="0"/>
              </a:rPr>
              <a:t>за период 2014 –2018 годы</a:t>
            </a:r>
            <a:endParaRPr lang="ru-RU" sz="2000" b="1" i="1" dirty="0">
              <a:solidFill>
                <a:srgbClr val="08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4776239"/>
              </p:ext>
            </p:extLst>
          </p:nvPr>
        </p:nvGraphicFramePr>
        <p:xfrm>
          <a:off x="107504" y="1340768"/>
          <a:ext cx="903649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596336" y="980728"/>
            <a:ext cx="1261698" cy="3856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i="1" dirty="0">
                <a:solidFill>
                  <a:srgbClr val="0F6FC6">
                    <a:lumMod val="50000"/>
                  </a:srgbClr>
                </a:solidFill>
                <a:latin typeface="Times New Roman"/>
              </a:rPr>
              <a:t>м</a:t>
            </a:r>
            <a:r>
              <a:rPr lang="ru-RU" sz="1800" b="1" i="1" dirty="0" smtClean="0">
                <a:solidFill>
                  <a:srgbClr val="0F6FC6">
                    <a:lumMod val="50000"/>
                  </a:srgbClr>
                </a:solidFill>
                <a:latin typeface="Times New Roman"/>
              </a:rPr>
              <a:t>лн.руб.</a:t>
            </a:r>
            <a:endParaRPr lang="ru-RU" sz="1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037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гнутая вверх стрелка 4"/>
          <p:cNvSpPr/>
          <p:nvPr/>
        </p:nvSpPr>
        <p:spPr>
          <a:xfrm rot="21055437">
            <a:off x="2082671" y="823772"/>
            <a:ext cx="2246749" cy="58578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1032705"/>
              </p:ext>
            </p:extLst>
          </p:nvPr>
        </p:nvGraphicFramePr>
        <p:xfrm>
          <a:off x="520448" y="1163802"/>
          <a:ext cx="8344136" cy="4353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0448" y="5733256"/>
            <a:ext cx="3097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алоговые и неналоговые доходы    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езвозмездные поступления   </a:t>
            </a:r>
          </a:p>
          <a:p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0145" y="5805264"/>
            <a:ext cx="240303" cy="185246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36187" y="5757921"/>
            <a:ext cx="37299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Расходы за счет  средств бюджета района</a:t>
            </a: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редства из бюджетов других уровней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66950" y="5816292"/>
            <a:ext cx="218549" cy="199764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623647" y="1022111"/>
            <a:ext cx="1178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лн.руб.</a:t>
            </a:r>
            <a:endParaRPr lang="ru-RU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7854" y="0"/>
            <a:ext cx="925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 доходов и расходов бюджета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Одинцовского муниципального района Московской области в 2015-2016 годах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7963">
            <a:off x="5563991" y="800196"/>
            <a:ext cx="2016224" cy="680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05837" y="1588773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162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0144" y="6203634"/>
            <a:ext cx="240303" cy="185246"/>
          </a:xfrm>
          <a:prstGeom prst="rect">
            <a:avLst/>
          </a:prstGeom>
          <a:pattFill prst="wdDnDiag">
            <a:fgClr>
              <a:srgbClr val="FFCCC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567368" y="6220983"/>
            <a:ext cx="218549" cy="199764"/>
          </a:xfrm>
          <a:prstGeom prst="rect">
            <a:avLst/>
          </a:prstGeom>
          <a:pattFill prst="wdDnDiag">
            <a:fgClr>
              <a:srgbClr val="99CCF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985264" y="5361835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7486" y="5361835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60146" y="5361835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0381" y="537651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95824" y="2204864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+1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en-US" sz="1600" b="1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98723" y="3284984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-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162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20848323">
            <a:off x="2525334" y="861899"/>
            <a:ext cx="1325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Рост 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1 17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или на 11,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%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20848323">
            <a:off x="5909549" y="863375"/>
            <a:ext cx="1325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Рост 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 1 176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или на 11,3 %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49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8663669"/>
              </p:ext>
            </p:extLst>
          </p:nvPr>
        </p:nvGraphicFramePr>
        <p:xfrm>
          <a:off x="107504" y="1340768"/>
          <a:ext cx="903649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855588" y="1017374"/>
            <a:ext cx="1261698" cy="3856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i="1" dirty="0">
                <a:solidFill>
                  <a:srgbClr val="0F6FC6">
                    <a:lumMod val="50000"/>
                  </a:srgbClr>
                </a:solidFill>
                <a:latin typeface="Times New Roman"/>
              </a:rPr>
              <a:t>м</a:t>
            </a:r>
            <a:r>
              <a:rPr lang="ru-RU" sz="1800" b="1" i="1" dirty="0" smtClean="0">
                <a:solidFill>
                  <a:srgbClr val="0F6FC6">
                    <a:lumMod val="50000"/>
                  </a:srgbClr>
                </a:solidFill>
                <a:latin typeface="Times New Roman"/>
              </a:rPr>
              <a:t>лн.руб.</a:t>
            </a:r>
            <a:endParaRPr lang="ru-RU" sz="18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1715" y="94044"/>
            <a:ext cx="6423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Одинцовского муниципального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Московской области 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2016 год и плановый период 2017-2018 годов</a:t>
            </a:r>
          </a:p>
        </p:txBody>
      </p:sp>
    </p:spTree>
    <p:extLst>
      <p:ext uri="{BB962C8B-B14F-4D97-AF65-F5344CB8AC3E}">
        <p14:creationId xmlns:p14="http://schemas.microsoft.com/office/powerpoint/2010/main" val="1909505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522585"/>
              </p:ext>
            </p:extLst>
          </p:nvPr>
        </p:nvGraphicFramePr>
        <p:xfrm>
          <a:off x="5" y="764703"/>
          <a:ext cx="9143992" cy="607489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03643"/>
                <a:gridCol w="720080"/>
                <a:gridCol w="720080"/>
                <a:gridCol w="720080"/>
                <a:gridCol w="864096"/>
                <a:gridCol w="792088"/>
                <a:gridCol w="864096"/>
                <a:gridCol w="864096"/>
                <a:gridCol w="792088"/>
                <a:gridCol w="792088"/>
                <a:gridCol w="611557"/>
              </a:tblGrid>
              <a:tr h="18868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Плановый остаток на 01.01.2016</a:t>
                      </a: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Дефицит (профицит)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Дефицит (профицит)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Дефицит (профицит) </a:t>
                      </a:r>
                    </a:p>
                  </a:txBody>
                  <a:tcPr marL="9525" marR="9525" marT="9525" marB="0" anchor="ctr"/>
                </a:tc>
              </a:tr>
              <a:tr h="1561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Г.П. Большие Вяземы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142,9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146,6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</a:t>
                      </a:r>
                    </a:p>
                  </a:txBody>
                  <a:tcPr marL="9525" marR="9525" marT="9525" marB="0" anchor="b"/>
                </a:tc>
              </a:tr>
              <a:tr h="1382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Г.П. Голицыно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236,5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236,5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242,1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242,1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248,5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248,5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  <a:tr h="19238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Г.П. Заречье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257,2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-42,9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155,5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164,8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98,7</a:t>
                      </a:r>
                    </a:p>
                  </a:txBody>
                  <a:tcPr marL="9525" marR="9525" marT="9525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Г.П. Кубинка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229,1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179,5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206,8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26,0</a:t>
                      </a:r>
                    </a:p>
                  </a:txBody>
                  <a:tcPr marL="9525" marR="9525" marT="9525" marB="0" anchor="b"/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Г.П. Лесной городок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163,0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154,9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166,4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148,8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21,6</a:t>
                      </a:r>
                    </a:p>
                  </a:txBody>
                  <a:tcPr marL="9525" marR="9525" marT="9525" marB="0" anchor="b"/>
                </a:tc>
              </a:tr>
              <a:tr h="19811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Г.П.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Новоивановское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416,4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416,2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426,5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258,5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168,0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437,9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265,9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172,0</a:t>
                      </a:r>
                    </a:p>
                  </a:txBody>
                  <a:tcPr marL="9525" marR="9525" marT="9525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Г.П. Одинцово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2 669,2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2 736,9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-67,7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2 675,5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2 675,5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С.П. Барвихинское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584,6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819,5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1 389,7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-570,2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845,8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524,9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320,9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875,7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455,6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420,1</a:t>
                      </a:r>
                    </a:p>
                  </a:txBody>
                  <a:tcPr marL="9525" marR="9525" marT="9525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С.П.Горское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538,4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402,6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549,5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155,6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393,9</a:t>
                      </a:r>
                    </a:p>
                  </a:txBody>
                  <a:tcPr marL="9525" marR="9525" marT="9525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С.П.Ершовское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446,0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391,6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456,9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145,2</a:t>
                      </a:r>
                    </a:p>
                  </a:txBody>
                  <a:tcPr marL="9525" marR="9525" marT="9525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С.П. Жаворонковское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219,7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339,2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225,5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113,7</a:t>
                      </a:r>
                    </a:p>
                  </a:txBody>
                  <a:tcPr marL="9525" marR="9525" marT="9525" marB="0" anchor="b"/>
                </a:tc>
              </a:tr>
              <a:tr h="19721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С.П. Захаровское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184,7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184,7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189,1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195,7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51,3</a:t>
                      </a:r>
                    </a:p>
                  </a:txBody>
                  <a:tcPr marL="9525" marR="9525" marT="9525" marB="0" anchor="b"/>
                </a:tc>
              </a:tr>
              <a:tr h="19721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С.П. Назарьевское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304,4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308,6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227,2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86,6</a:t>
                      </a:r>
                    </a:p>
                  </a:txBody>
                  <a:tcPr marL="9525" marR="9525" marT="9525" marB="0" anchor="b"/>
                </a:tc>
              </a:tr>
              <a:tr h="19721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С.П. Никольское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212,1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217,7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224,3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48,7</a:t>
                      </a:r>
                    </a:p>
                  </a:txBody>
                  <a:tcPr marL="9525" marR="9525" marT="9525" marB="0" anchor="b"/>
                </a:tc>
              </a:tr>
              <a:tr h="2692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С.П.Успенское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1 014,7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-141,1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507,8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354,8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517,2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307,5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209,7</a:t>
                      </a:r>
                    </a:p>
                  </a:txBody>
                  <a:tcPr marL="9525" marR="9525" marT="9525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С.П.Часцовское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8,0</a:t>
                      </a:r>
                    </a:p>
                  </a:txBody>
                  <a:tcPr marL="9525" marR="9525" marT="9525" marB="0" anchor="b"/>
                </a:tc>
              </a:tr>
              <a:tr h="31537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2 010,6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7 548,1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8 319,1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-771,0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7 </a:t>
                      </a:r>
                      <a:r>
                        <a:rPr lang="ru-RU" sz="1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644,3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6 060,1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1 584,2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7 079,0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5 282,0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1 797,0</a:t>
                      </a:r>
                    </a:p>
                  </a:txBody>
                  <a:tcPr marL="9525" marR="9525" marT="9525" marB="0" anchor="b"/>
                </a:tc>
              </a:tr>
              <a:tr h="32814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Муниципальный район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11 334,5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11 604,6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-270,1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10 519,6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10 519,6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8 314,9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8 314,9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1,7</a:t>
                      </a:r>
                    </a:p>
                  </a:txBody>
                  <a:tcPr marL="9525" marR="9525" marT="9525" marB="0" anchor="b"/>
                </a:tc>
              </a:tr>
              <a:tr h="32814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Внутренние обороты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1 648,4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1 648,4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1 296,6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1 296,6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327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Консолидированный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бюджет</a:t>
                      </a:r>
                      <a:endParaRPr lang="ru-RU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298,3</a:t>
                      </a:r>
                      <a:endParaRPr lang="ru-RU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17 234,2</a:t>
                      </a:r>
                      <a:endParaRPr lang="ru-RU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18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275,3</a:t>
                      </a:r>
                      <a:endParaRPr lang="ru-RU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-1 041,1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16 867,3</a:t>
                      </a:r>
                      <a:endParaRPr lang="ru-RU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15 282,2</a:t>
                      </a:r>
                      <a:endParaRPr lang="ru-RU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1 585,1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14 949,5</a:t>
                      </a:r>
                      <a:endParaRPr lang="ru-RU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13 </a:t>
                      </a:r>
                      <a:r>
                        <a:rPr lang="ru-RU" sz="1400" b="1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150,8</a:t>
                      </a:r>
                      <a:endParaRPr lang="ru-RU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1 798,7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3" name="TextBox 19"/>
          <p:cNvSpPr txBox="1"/>
          <p:nvPr/>
        </p:nvSpPr>
        <p:spPr>
          <a:xfrm>
            <a:off x="8124732" y="410976"/>
            <a:ext cx="993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  <a:endParaRPr lang="ru-RU" sz="16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4414" y="9404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Проекты бюджетов поселений 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2016 год и плановый период 2017-2018 годов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7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6246383"/>
              </p:ext>
            </p:extLst>
          </p:nvPr>
        </p:nvGraphicFramePr>
        <p:xfrm>
          <a:off x="0" y="734506"/>
          <a:ext cx="9144000" cy="5718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20071" y="1206598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6 368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63093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.01.2015 г.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1988" y="6309320"/>
            <a:ext cx="143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.11.2015 г.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662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Задолженность по налоговым и неналоговым платежам </a:t>
            </a:r>
          </a:p>
          <a:p>
            <a:pPr algn="ctr"/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консолидированный бюджет Московской области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365121" y="3501008"/>
            <a:ext cx="10161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Выгнутая вверх стрелка 10"/>
          <p:cNvSpPr/>
          <p:nvPr/>
        </p:nvSpPr>
        <p:spPr>
          <a:xfrm rot="20176885">
            <a:off x="2191979" y="1275081"/>
            <a:ext cx="2771811" cy="400110"/>
          </a:xfrm>
          <a:prstGeom prst="curvedDownArrow">
            <a:avLst>
              <a:gd name="adj1" fmla="val 25000"/>
              <a:gd name="adj2" fmla="val 92210"/>
              <a:gd name="adj3" fmla="val 25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3483244" y="3093618"/>
            <a:ext cx="736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+1 821 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3483244" y="3649786"/>
            <a:ext cx="854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1,55 раза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3639536" y="4941059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-96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365121" y="5946168"/>
            <a:ext cx="97284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3"/>
          <p:cNvSpPr txBox="1"/>
          <p:nvPr/>
        </p:nvSpPr>
        <p:spPr>
          <a:xfrm>
            <a:off x="3496265" y="5625261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+ 88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3"/>
          <p:cNvSpPr txBox="1"/>
          <p:nvPr/>
        </p:nvSpPr>
        <p:spPr>
          <a:xfrm>
            <a:off x="3366463" y="5946168"/>
            <a:ext cx="854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3,75 раза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96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4537450"/>
              </p:ext>
            </p:extLst>
          </p:nvPr>
        </p:nvGraphicFramePr>
        <p:xfrm>
          <a:off x="10296" y="908720"/>
          <a:ext cx="424847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7611732"/>
              </p:ext>
            </p:extLst>
          </p:nvPr>
        </p:nvGraphicFramePr>
        <p:xfrm>
          <a:off x="4427984" y="1251624"/>
          <a:ext cx="486003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5013" y="116632"/>
            <a:ext cx="73774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задолженности по налогам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консолидированный бюджет Московской области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4876988"/>
            <a:ext cx="175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01.01.2015 год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28744" y="4850120"/>
            <a:ext cx="175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01.11.2015 год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30933" y="5322694"/>
            <a:ext cx="4761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Федеральные налоги (налог на прибыль, НДФЛ)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9773" y="5631278"/>
            <a:ext cx="7602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Региональные налоги (налог на имущество организаций, транспортный налог)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9773" y="5949544"/>
            <a:ext cx="6304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Местные налоги (земельный налог, налог на имущество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физ.лиц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2989" y="6266836"/>
            <a:ext cx="4658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Специальные налоговые режимы (УСН, ЕНВД)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5407332"/>
            <a:ext cx="216024" cy="2239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5688582"/>
            <a:ext cx="216024" cy="22394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6006848"/>
            <a:ext cx="216024" cy="223946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6324140"/>
            <a:ext cx="216024" cy="22394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396971" y="1091645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8%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719739" y="2763792"/>
            <a:ext cx="1122198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784548" y="2862222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3 310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028384" y="981776"/>
            <a:ext cx="1261698" cy="3856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i="1" dirty="0">
                <a:solidFill>
                  <a:srgbClr val="0F6FC6">
                    <a:lumMod val="50000"/>
                  </a:srgbClr>
                </a:solidFill>
                <a:latin typeface="Times New Roman"/>
              </a:rPr>
              <a:t>м</a:t>
            </a:r>
            <a:r>
              <a:rPr lang="ru-RU" sz="1800" b="1" i="1" dirty="0" smtClean="0">
                <a:solidFill>
                  <a:srgbClr val="0F6FC6">
                    <a:lumMod val="50000"/>
                  </a:srgbClr>
                </a:solidFill>
                <a:latin typeface="Times New Roman"/>
              </a:rPr>
              <a:t>лн.руб.</a:t>
            </a:r>
            <a:endParaRPr lang="ru-RU" sz="1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007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8388455"/>
              </p:ext>
            </p:extLst>
          </p:nvPr>
        </p:nvGraphicFramePr>
        <p:xfrm>
          <a:off x="323528" y="836712"/>
          <a:ext cx="856895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задолженности в консолидированный бюджет Одинцовского муниципального района Московской области по арендной плате за землю  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4171890" y="295630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(28%)</a:t>
            </a:r>
            <a:endParaRPr lang="ru-RU" sz="1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475656" y="284181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(25%)</a:t>
            </a:r>
            <a:endParaRPr lang="ru-RU" sz="1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4539991" y="414908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(5%)</a:t>
            </a:r>
            <a:endParaRPr lang="ru-RU" sz="1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277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306787"/>
              </p:ext>
            </p:extLst>
          </p:nvPr>
        </p:nvGraphicFramePr>
        <p:xfrm>
          <a:off x="180426" y="1844824"/>
          <a:ext cx="8820472" cy="4561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750"/>
                <a:gridCol w="4172802"/>
                <a:gridCol w="1872793"/>
                <a:gridCol w="833523"/>
                <a:gridCol w="1145604"/>
              </a:tblGrid>
              <a:tr h="406961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уменьшено задолженности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737">
                <a:tc v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налогам 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арендным платежам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12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заседаний комиссии Администрации района по погашению задолженности  в бюджет (7 заседаний)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101,6</a:t>
                      </a:r>
                    </a:p>
                  </a:txBody>
                  <a:tcPr marL="9525" marR="9525" marT="9525" marB="0" anchor="ctr"/>
                </a:tc>
              </a:tr>
              <a:tr h="4787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заседаний комиссии МРИ по погашению задолженности  в бюджет (6 заседаний)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4787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Применение полного комплекса мер принудительного взыскания задолженности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1 510,8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1 215,2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295,6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128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совместных рейдов с ГИБДД, ССП по взысканию задолженности владельцев транспортных средств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4069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Инвентаризация и урегулирование задолженности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168,0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168,0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4787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Списано безнадежной к взысканию задолженности в соответствии с законодательством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86,8</a:t>
                      </a:r>
                    </a:p>
                  </a:txBody>
                  <a:tcPr marL="9525" marR="9525" marT="9525" marB="0" anchor="ctr"/>
                </a:tc>
              </a:tr>
              <a:tr h="40696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2 088,0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1 604,0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484,0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812360" y="1133244"/>
            <a:ext cx="1261698" cy="38565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i="1" dirty="0">
                <a:solidFill>
                  <a:srgbClr val="0F6FC6">
                    <a:lumMod val="50000"/>
                  </a:srgbClr>
                </a:solidFill>
                <a:latin typeface="Times New Roman"/>
              </a:rPr>
              <a:t>м</a:t>
            </a:r>
            <a:r>
              <a:rPr lang="ru-RU" sz="1800" b="1" i="1" dirty="0" smtClean="0">
                <a:solidFill>
                  <a:srgbClr val="0F6FC6">
                    <a:lumMod val="50000"/>
                  </a:srgbClr>
                </a:solidFill>
                <a:latin typeface="Times New Roman"/>
              </a:rPr>
              <a:t>лн.руб.</a:t>
            </a:r>
            <a:endParaRPr lang="ru-RU" sz="18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260" y="297522"/>
            <a:ext cx="8002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проведенной работы по погашению </a:t>
            </a:r>
            <a:endParaRPr lang="ru-RU" sz="2000" b="1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задолженности 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консолидированный бюджет Московской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62414633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4F4F4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4F4F4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1783</TotalTime>
  <Words>1946</Words>
  <Application>Microsoft Office PowerPoint</Application>
  <PresentationFormat>Экран (4:3)</PresentationFormat>
  <Paragraphs>790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Продоляк Ольга Александровна</dc:creator>
  <cp:lastModifiedBy>Харьковская Анна Васильевна</cp:lastModifiedBy>
  <cp:revision>158</cp:revision>
  <cp:lastPrinted>2015-11-25T08:11:08Z</cp:lastPrinted>
  <dcterms:modified xsi:type="dcterms:W3CDTF">2015-11-25T08:18:05Z</dcterms:modified>
</cp:coreProperties>
</file>