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1" r:id="rId9"/>
    <p:sldId id="262" r:id="rId10"/>
    <p:sldId id="264" r:id="rId11"/>
    <p:sldId id="269" r:id="rId12"/>
    <p:sldId id="270" r:id="rId13"/>
    <p:sldId id="268" r:id="rId14"/>
    <p:sldId id="273" r:id="rId15"/>
    <p:sldId id="263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589A4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34C0-DE68-4661-81CA-78A97390209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4B52B-D75F-476D-8E7B-CD6356B38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738188"/>
            <a:ext cx="4908550" cy="3681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90" y="9329455"/>
            <a:ext cx="2946400" cy="49110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09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EDDC9-0C45-4567-8B2E-49DCDE427BC8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sym typeface="Helvetica" pitchFamily="34" charset="0"/>
              </a:rPr>
              <a:pPr marL="0" marR="0" lvl="0" indent="0" algn="l" defTabSz="609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5000">
    <p:randomBar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mosreg.ru/services/20796" TargetMode="External"/><Relationship Id="rId2" Type="http://schemas.openxmlformats.org/officeDocument/2006/relationships/hyperlink" Target="https://uslugi.mosreg.ru/services/218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hyperlink" Target="https://invest.mosreg.ru/business/support-measures/sme/financial/48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hyperlink" Target="https://www.mosreg-garant.ru/ru/" TargetMode="External"/><Relationship Id="rId12" Type="http://schemas.openxmlformats.org/officeDocument/2006/relationships/image" Target="../media/image5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microsoft.com/office/2007/relationships/hdphoto" Target="../media/hdphoto7.wdp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37.sv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9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10" Type="http://schemas.openxmlformats.org/officeDocument/2006/relationships/image" Target="../media/image43.sv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3.sv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hyperlink" Target="https://frpmo.ru/" TargetMode="External"/><Relationship Id="rId10" Type="http://schemas.openxmlformats.org/officeDocument/2006/relationships/image" Target="../media/image43.sv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hyperlink" Target="https://frpmo.ru/" TargetMode="External"/><Relationship Id="rId10" Type="http://schemas.openxmlformats.org/officeDocument/2006/relationships/image" Target="../media/image43.sv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hyperlink" Target="https://frpm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6.wdp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3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34061" y="1056245"/>
            <a:ext cx="6768825" cy="1635953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Региональные меры поддержки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промышленности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08217" y="2061348"/>
            <a:ext cx="7802381" cy="447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Управление промышленной политики</a:t>
            </a:r>
          </a:p>
        </p:txBody>
      </p:sp>
      <p:pic>
        <p:nvPicPr>
          <p:cNvPr id="1028" name="Picture 4" descr="Logo_monochrome-_1__.png (1680×79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2448272" cy="11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s@3x.png (516×48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564904"/>
            <a:ext cx="415021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16236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06" y="222156"/>
            <a:ext cx="9013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Субсидия промышленным предприятиям на приобретение нового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8823" y="5549329"/>
            <a:ext cx="14121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Подать заявку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  <a:hlinkClick r:id="rId2"/>
              </a:rPr>
              <a:t/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  <a:hlinkClick r:id="rId2"/>
              </a:rPr>
            </a:br>
            <a:r>
              <a:rPr lang="en-US" sz="11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  <a:hlinkClick r:id="rId3"/>
              </a:rPr>
              <a:t>https://uslugi.mosreg.ru/services/20796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549327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Узнать подробнее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  <a:hlinkClick r:id="rId2"/>
              </a:rPr>
              <a:t/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sym typeface="Arial"/>
                <a:hlinkClick r:id="rId2"/>
              </a:rPr>
            </a:br>
            <a:r>
              <a:rPr lang="en-US" sz="11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  <a:hlinkClick r:id="rId4"/>
              </a:rPr>
              <a:t>https://invest.mosreg.ru/business/support-measures/sme/financial/4889</a:t>
            </a:r>
            <a:r>
              <a:rPr lang="ru-RU" sz="11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</a:p>
          <a:p>
            <a:pPr lvl="0"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61" y="1124744"/>
            <a:ext cx="894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Субсидия до </a:t>
            </a:r>
            <a:r>
              <a:rPr lang="ru-RU" sz="3600" b="1" dirty="0" smtClean="0">
                <a:solidFill>
                  <a:srgbClr val="006600"/>
                </a:solidFill>
                <a:sym typeface="Arial"/>
              </a:rPr>
              <a:t>10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sym typeface="Arial"/>
              </a:rPr>
              <a:t>млн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рублей на приобретение оборудования промышленными предприятиями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926EDB8-AB5A-4689-A90A-726397E3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1" y="52292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A9B378C-1190-4AD5-B3B1-5CC4718D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86" y="5255066"/>
            <a:ext cx="1357961" cy="13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9971" y="184482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Основные условия:</a:t>
            </a:r>
          </a:p>
          <a:p>
            <a:pPr marL="285750" lvl="0" indent="-28575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Возмещение </a:t>
            </a:r>
            <a:r>
              <a:rPr lang="ru-RU" sz="3200" b="1" dirty="0">
                <a:solidFill>
                  <a:srgbClr val="006600"/>
                </a:solidFill>
                <a:sym typeface="Arial"/>
              </a:rPr>
              <a:t>20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% затрат на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lvl="0">
              <a:lnSpc>
                <a:spcPct val="50000"/>
              </a:lnSpc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sym typeface="Arial"/>
              </a:rPr>
              <a:t>приобретение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оборудования;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Приобретаемое оборудование должно быть </a:t>
            </a:r>
          </a:p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произведено  в течение последних </a:t>
            </a:r>
            <a:r>
              <a:rPr lang="ru-RU" sz="2400" b="1" dirty="0">
                <a:solidFill>
                  <a:srgbClr val="006600"/>
                </a:solidFill>
                <a:sym typeface="Arial"/>
              </a:rPr>
              <a:t>5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лет, не находиться ранее в эксплуатации и относиться к промышленной продукции классов </a:t>
            </a:r>
            <a:r>
              <a:rPr lang="ru-RU" sz="1600" b="1" dirty="0">
                <a:solidFill>
                  <a:srgbClr val="006600"/>
                </a:solidFill>
                <a:sym typeface="Arial"/>
              </a:rPr>
              <a:t>26, 27 и 28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(за исключением подкласса 28.3) </a:t>
            </a:r>
            <a:r>
              <a:rPr lang="ru-RU" sz="1600" b="1" dirty="0">
                <a:solidFill>
                  <a:srgbClr val="006600"/>
                </a:solidFill>
                <a:sym typeface="Arial"/>
              </a:rPr>
              <a:t>ОК 034-2014 (КПЕС 2008)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41971" y="1844824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Приоритетные заявители: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Предприятия из отдаленных городских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sym typeface="Arial"/>
              </a:rPr>
              <a:t>округов*</a:t>
            </a:r>
          </a:p>
          <a:p>
            <a:pPr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* Зарайск, </a:t>
            </a: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sym typeface="Arial"/>
              </a:rPr>
              <a:t>Лосино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-Петровский, Талдом, Шаховская, Лотошино, Серебряные Пруды, Шатура, Волоколамск, Орехово-Зуево, </a:t>
            </a: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  <a:sym typeface="Arial"/>
              </a:rPr>
              <a:t>Луховицы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, Электрогорск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76213" y="36450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sym typeface="Arial"/>
              </a:rPr>
              <a:t>Критерии отбора заявителей: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Создание новых рабочих мест;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Объем инвестиций в основной капитал;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Объем отгруженных товаров.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555" y="43034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Петрова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Валентина Юрьевна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+7 916 624 8404</a:t>
            </a:r>
          </a:p>
        </p:txBody>
      </p:sp>
    </p:spTree>
    <p:extLst>
      <p:ext uri="{BB962C8B-B14F-4D97-AF65-F5344CB8AC3E}">
        <p14:creationId xmlns:p14="http://schemas.microsoft.com/office/powerpoint/2010/main" val="3186676456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7" y="116632"/>
            <a:ext cx="9150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СПИК 1.0</a:t>
            </a:r>
          </a:p>
          <a:p>
            <a:pPr algn="ctr"/>
            <a:r>
              <a:rPr lang="ru-RU" sz="12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СТ. 26.20 закона МОСКОВСКОЙ ОБЛАСТИ № 151/2004-ОЗ от 24.11.2004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884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Объем инвестиций: 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ru-RU" sz="3600" b="1" dirty="0">
                <a:solidFill>
                  <a:srgbClr val="006600"/>
                </a:solidFill>
              </a:rPr>
              <a:t> 750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млн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273" y="221956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Срок действия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3200" b="1" dirty="0">
                <a:solidFill>
                  <a:srgbClr val="006600"/>
                </a:solidFill>
              </a:rPr>
              <a:t>10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28509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прибыль (рег. часть): 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0% с 1 по 5 годы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10% с 6 по 8 годы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13,5% с 9 по 10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2391" y="3134367"/>
            <a:ext cx="53285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имущество:  </a:t>
            </a:r>
          </a:p>
          <a:p>
            <a:r>
              <a:rPr lang="ru-RU" sz="3600" b="1" dirty="0">
                <a:solidFill>
                  <a:srgbClr val="006600"/>
                </a:solidFill>
                <a:sym typeface="Arial"/>
              </a:rPr>
              <a:t>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% на </a:t>
            </a:r>
            <a:r>
              <a:rPr lang="ru-RU" sz="3600" b="1" dirty="0">
                <a:solidFill>
                  <a:srgbClr val="006600"/>
                </a:solidFill>
                <a:sym typeface="Arial"/>
              </a:rPr>
              <a:t>10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лет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(с даты принятия имущества, созданного (приобретенного в рамках СПИК), к учету)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2391" y="126983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Условия: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Порядок заключения (заявительный порядок)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Создание (модернизация, освоение) производства промышленной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Проект соответствует требованиям, установленным ФЗ «О промышленной политике»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EE15A3-8982-4B45-B294-46FBB5906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93" y="1101088"/>
            <a:ext cx="2312638" cy="1300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E384C0A-4531-40B0-9180-BFBD5A5CF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897" y="2037216"/>
            <a:ext cx="2283846" cy="1203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4D36E27-14D2-404F-9A83-9D2700758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2835119"/>
            <a:ext cx="2464903" cy="13865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D36E27-14D2-404F-9A83-9D2700758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60" y="2835119"/>
            <a:ext cx="2464903" cy="1386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4DEF09D-DB66-4940-AA73-B8CC4FD13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99" y="852150"/>
            <a:ext cx="2645664" cy="14881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022995" cy="10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57800" y="556154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СТ. 26.20 ЗАКОН МОСКОВСКОЙ ОБЛАСТИ № 151/2004-ОЗ от 24.11.2004</a:t>
            </a:r>
          </a:p>
        </p:txBody>
      </p:sp>
      <p:pic>
        <p:nvPicPr>
          <p:cNvPr id="16" name="Picture 6" descr="35d71097d2507b91e7b48cfa32ceb296.png (1064×614)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3" y="5098820"/>
            <a:ext cx="2712273" cy="1565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6555" y="43034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Беляков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Денис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1893224794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357" y="116632"/>
            <a:ext cx="9150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СПИК </a:t>
            </a:r>
            <a:r>
              <a:rPr lang="en-US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2</a:t>
            </a:r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.0</a:t>
            </a:r>
          </a:p>
          <a:p>
            <a:pPr algn="ctr"/>
            <a:r>
              <a:rPr lang="ru-RU" sz="12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СТ. 26.20 закона МОСКОВСКОЙ ОБЛАСТИ № 151/2004-ОЗ от 24.11.2004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716" y="1135196"/>
            <a:ext cx="4711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Срок действия: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ru-RU" sz="3600" b="1" dirty="0">
                <a:solidFill>
                  <a:srgbClr val="006600"/>
                </a:solidFill>
              </a:rPr>
              <a:t> 15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лет – инвестиции менее </a:t>
            </a:r>
            <a:r>
              <a:rPr lang="ru-RU" b="1" dirty="0">
                <a:solidFill>
                  <a:srgbClr val="006600"/>
                </a:solidFill>
              </a:rPr>
              <a:t>50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млрд руб.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3600" b="1" dirty="0">
                <a:solidFill>
                  <a:srgbClr val="006600"/>
                </a:solidFill>
              </a:rPr>
              <a:t>20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лет – инвестиции свыше </a:t>
            </a:r>
            <a:r>
              <a:rPr lang="ru-RU" b="1" dirty="0">
                <a:solidFill>
                  <a:srgbClr val="006600"/>
                </a:solidFill>
              </a:rPr>
              <a:t>50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млрд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661" y="2753073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прибыль (рег. часть): 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0% с 1 по 5 годы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10% с 6 по 8 годы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13,5% с 9 по 10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2605" y="3428999"/>
            <a:ext cx="53285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имущество:  </a:t>
            </a:r>
          </a:p>
          <a:p>
            <a:r>
              <a:rPr lang="ru-RU" sz="3600" b="1" dirty="0">
                <a:solidFill>
                  <a:srgbClr val="006600"/>
                </a:solidFill>
                <a:sym typeface="Arial"/>
              </a:rPr>
              <a:t>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% на </a:t>
            </a:r>
            <a:r>
              <a:rPr lang="ru-RU" sz="3600" b="1" dirty="0">
                <a:solidFill>
                  <a:srgbClr val="006600"/>
                </a:solidFill>
                <a:sym typeface="Arial"/>
              </a:rPr>
              <a:t>10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лет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(с даты принятия имущества, созданного (приобретенного в рамках СПИК) к учету)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1592" y="1013374"/>
            <a:ext cx="3744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Условия: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Порядок заключения (по результатам открытых или закрытых конкурсов)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Внедрение или разработка и внедрение технологий, включенных в перечень современных технологий, утверждаемый Правительством РФ 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Проект соответствует требованиям, установленным ФЗ «О промышленной политике», или Правилам заключения, изменения и расторжения СПИК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384C0A-4531-40B0-9180-BFBD5A5CF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65" y="979909"/>
            <a:ext cx="2283846" cy="12033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D36E27-14D2-404F-9A83-9D2700758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10" y="2474561"/>
            <a:ext cx="2464903" cy="1386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D36E27-14D2-404F-9A83-9D2700758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67815"/>
            <a:ext cx="2464903" cy="13865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4DEF09D-DB66-4940-AA73-B8CC4FD13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66" y="695068"/>
            <a:ext cx="2645664" cy="148818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022995" cy="102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57800" y="556154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СТ. 26.20 ЗАКОН МОСКОВСКОЙ ОБЛАСТИ № 151/2004-ОЗ от 24.11.2004</a:t>
            </a:r>
          </a:p>
        </p:txBody>
      </p:sp>
      <p:pic>
        <p:nvPicPr>
          <p:cNvPr id="2050" name="Picture 2" descr="5fe4464bc8c90.png (1064×614)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8" y="5032963"/>
            <a:ext cx="2551442" cy="1612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6555" y="43034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Беляков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Денис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4260212106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7" y="116632"/>
            <a:ext cx="9150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Гарантийный фонд Московской области</a:t>
            </a:r>
            <a:endParaRPr lang="ru-RU" sz="2800" b="1" cap="all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Рисунок 4" descr="Монеты со сплошной заливкой">
            <a:extLst>
              <a:ext uri="{FF2B5EF4-FFF2-40B4-BE49-F238E27FC236}">
                <a16:creationId xmlns:a16="http://schemas.microsoft.com/office/drawing/2014/main" xmlns="" id="{1684EE80-560A-CD4B-9F6B-A82176CD7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67523" y="764704"/>
            <a:ext cx="354297" cy="354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03EFD9-5752-A741-AEBA-54F5ED546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70" y="541077"/>
            <a:ext cx="1192558" cy="670814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06922A-DD51-A145-B9D3-A123AAE9C62C}"/>
              </a:ext>
            </a:extLst>
          </p:cNvPr>
          <p:cNvSpPr/>
          <p:nvPr/>
        </p:nvSpPr>
        <p:spPr>
          <a:xfrm>
            <a:off x="560514" y="764704"/>
            <a:ext cx="3507430" cy="110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Предоставление поручительств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 обязательствам субъектов МСП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самозанятых по кредитным договорам/договорам займа/договорам банковской гарантии/договорам лизинга</a:t>
            </a:r>
          </a:p>
          <a:p>
            <a:pPr algn="just"/>
            <a:endParaRPr lang="ru-RU" b="1" dirty="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3D40758-045B-D94E-89D5-8B97AB6C15DA}"/>
              </a:ext>
            </a:extLst>
          </p:cNvPr>
          <p:cNvSpPr/>
          <p:nvPr/>
        </p:nvSpPr>
        <p:spPr>
          <a:xfrm>
            <a:off x="546798" y="2442962"/>
            <a:ext cx="3651446" cy="15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Основные условия: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собственный залог не менее </a:t>
            </a:r>
            <a:r>
              <a:rPr lang="ru-RU" sz="2000" b="1" dirty="0">
                <a:solidFill>
                  <a:srgbClr val="006600"/>
                </a:solidFill>
              </a:rPr>
              <a:t>30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(для начинающих и самозанятых – без залога)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деятельность от </a:t>
            </a:r>
            <a:r>
              <a:rPr lang="ru-RU" sz="1600" b="1" dirty="0">
                <a:solidFill>
                  <a:srgbClr val="006600"/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месяца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задолженность по налогам и сборам не более </a:t>
            </a:r>
            <a:r>
              <a:rPr lang="ru-RU" sz="1600" b="1" dirty="0">
                <a:solidFill>
                  <a:srgbClr val="006600"/>
                </a:solidFill>
              </a:rPr>
              <a:t>50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</a:p>
          <a:p>
            <a:pPr algn="just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8B8B9D-10D1-F147-9734-96B6DADFA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70" y="2229497"/>
            <a:ext cx="1192558" cy="670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EECF17-A016-1E4B-873A-D38EA5DB04AA}"/>
              </a:ext>
            </a:extLst>
          </p:cNvPr>
          <p:cNvSpPr txBox="1"/>
          <p:nvPr/>
        </p:nvSpPr>
        <p:spPr>
          <a:xfrm>
            <a:off x="5121821" y="805745"/>
            <a:ext cx="4022179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Golos Text" panose="020B0503020202020204" pitchFamily="34" charset="0"/>
              </a:rPr>
              <a:t>По кредитным договорам:</a:t>
            </a:r>
            <a:endParaRPr lang="ru-RU" sz="1333" dirty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Golos Text" panose="020B0503020202020204" pitchFamily="34" charset="0"/>
            </a:endParaRP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70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от суммы кредита (до </a:t>
            </a:r>
            <a:r>
              <a:rPr lang="ru-RU" sz="1200" b="1" dirty="0">
                <a:solidFill>
                  <a:srgbClr val="006600"/>
                </a:solidFill>
              </a:rPr>
              <a:t>80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от суммы займа начинающим и самозанятым)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На срок до </a:t>
            </a:r>
            <a:r>
              <a:rPr lang="ru-RU" sz="1200" b="1" dirty="0">
                <a:solidFill>
                  <a:srgbClr val="006600"/>
                </a:solidFill>
              </a:rPr>
              <a:t>10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лет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50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млн рублей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Вознаграждение Фонда от </a:t>
            </a:r>
            <a:r>
              <a:rPr lang="ru-RU" sz="1200" b="1" dirty="0">
                <a:solidFill>
                  <a:srgbClr val="006600"/>
                </a:solidFill>
              </a:rPr>
              <a:t>0,5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%-</a:t>
            </a:r>
            <a:r>
              <a:rPr lang="ru-RU" sz="1200" b="1" dirty="0">
                <a:solidFill>
                  <a:srgbClr val="006600"/>
                </a:solidFill>
              </a:rPr>
              <a:t>0,75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годовых от суммы поручительства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8012E5-4890-1442-8068-EE80D656C893}"/>
              </a:ext>
            </a:extLst>
          </p:cNvPr>
          <p:cNvSpPr txBox="1"/>
          <p:nvPr/>
        </p:nvSpPr>
        <p:spPr>
          <a:xfrm>
            <a:off x="5121818" y="2229497"/>
            <a:ext cx="5163629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Golos Text" panose="020B0503020202020204" pitchFamily="34" charset="0"/>
              </a:rPr>
              <a:t>По банковским гарантиям:</a:t>
            </a:r>
            <a:endParaRPr lang="ru-RU" sz="1333" dirty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Golos Text" panose="020B0503020202020204" pitchFamily="34" charset="0"/>
            </a:endParaRP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50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от суммы гарантии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На срок до </a:t>
            </a:r>
            <a:r>
              <a:rPr lang="ru-RU" sz="1200" b="1" dirty="0">
                <a:solidFill>
                  <a:srgbClr val="006600"/>
                </a:solidFill>
              </a:rPr>
              <a:t>4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лет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50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млн рублей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Вознаграждение Фонда 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200" b="1" dirty="0">
                <a:solidFill>
                  <a:srgbClr val="006600"/>
                </a:solidFill>
              </a:rPr>
              <a:t>0,75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годовых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1E5F90-9804-A147-970E-F7E2F29002DF}"/>
              </a:ext>
            </a:extLst>
          </p:cNvPr>
          <p:cNvSpPr txBox="1"/>
          <p:nvPr/>
        </p:nvSpPr>
        <p:spPr>
          <a:xfrm>
            <a:off x="5121819" y="3492499"/>
            <a:ext cx="4090233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Golos Text" panose="020B0503020202020204" pitchFamily="34" charset="0"/>
              </a:rPr>
              <a:t>По договорам лизинга:</a:t>
            </a:r>
            <a:endParaRPr lang="ru-RU" sz="1333" dirty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Golos Text" panose="020B0503020202020204" pitchFamily="34" charset="0"/>
            </a:endParaRP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50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от суммы лизинга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На срок до </a:t>
            </a:r>
            <a:r>
              <a:rPr lang="ru-RU" sz="1200" b="1" dirty="0">
                <a:solidFill>
                  <a:srgbClr val="006600"/>
                </a:solidFill>
              </a:rPr>
              <a:t>5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лет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rgbClr val="006600"/>
                </a:solidFill>
              </a:rPr>
              <a:t>50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млн рублей</a:t>
            </a:r>
          </a:p>
          <a:p>
            <a:pPr marL="228594" indent="-228594" algn="just">
              <a:buFont typeface="Golos Text" panose="020B0503020202020204" pitchFamily="34" charset="0"/>
              <a:buChar char="‑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Вознаграждение Фонда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200" b="1" dirty="0">
                <a:solidFill>
                  <a:srgbClr val="006600"/>
                </a:solidFill>
              </a:rPr>
              <a:t>0,75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% годовых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787" y="4620415"/>
            <a:ext cx="438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Сайт фонда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https://www.mosreg-garant.ru/ru/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Интернет со сплошной заливкой">
            <a:extLst>
              <a:ext uri="{FF2B5EF4-FFF2-40B4-BE49-F238E27FC236}">
                <a16:creationId xmlns:a16="http://schemas.microsoft.com/office/drawing/2014/main" xmlns="" id="{B37CAAED-9E8E-986A-8316-A6869090E5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7389" y="4543869"/>
            <a:ext cx="411239" cy="411239"/>
          </a:xfrm>
          <a:prstGeom prst="rect">
            <a:avLst/>
          </a:prstGeom>
        </p:spPr>
      </p:pic>
      <p:pic>
        <p:nvPicPr>
          <p:cNvPr id="1026" name="Picture 2" descr="31575.jpg (1024×348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678" l="1172" r="99805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36" y="5578153"/>
            <a:ext cx="3718326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121818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Телефон горячей линии: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+7 (495) 730-5052</a:t>
            </a:r>
          </a:p>
        </p:txBody>
      </p:sp>
      <p:pic>
        <p:nvPicPr>
          <p:cNvPr id="3" name="Picture 2" descr="http://qrcoder.ru/code/?%7Bhttps%3A%2F%2Fwww.mosreg-garant.ru%2Fru%2F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" y="5085184"/>
            <a:ext cx="925337" cy="9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85714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3"/>
          <p:cNvSpPr/>
          <p:nvPr/>
        </p:nvSpPr>
        <p:spPr>
          <a:xfrm>
            <a:off x="168154" y="-96446"/>
            <a:ext cx="8577695" cy="91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85" tIns="13030" rIns="38085" bIns="13030" anchor="ctr">
            <a:normAutofit/>
          </a:bodyPr>
          <a:lstStyle>
            <a:lvl1pPr>
              <a:lnSpc>
                <a:spcPct val="90000"/>
              </a:lnSpc>
              <a:defRPr sz="3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marL="4690" defTabSz="169657">
              <a:lnSpc>
                <a:spcPct val="100000"/>
              </a:lnSpc>
              <a:spcAft>
                <a:spcPts val="334"/>
              </a:spcAft>
              <a:defRPr/>
            </a:pPr>
            <a:r>
              <a:rPr lang="ru-RU" sz="2300" b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ПОДДЕРЖКИ НАУКИ И ИННОВАЦИЙ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EFC62A1-0BF8-4962-BDDA-EA899094B581}"/>
              </a:ext>
            </a:extLst>
          </p:cNvPr>
          <p:cNvCxnSpPr>
            <a:cxnSpLocks/>
          </p:cNvCxnSpPr>
          <p:nvPr/>
        </p:nvCxnSpPr>
        <p:spPr>
          <a:xfrm flipH="1">
            <a:off x="181475" y="586712"/>
            <a:ext cx="3736234" cy="0"/>
          </a:xfrm>
          <a:prstGeom prst="line">
            <a:avLst/>
          </a:prstGeom>
          <a:ln w="73025">
            <a:gradFill flip="none" rotWithShape="1">
              <a:gsLst>
                <a:gs pos="0">
                  <a:srgbClr val="002060"/>
                </a:gs>
                <a:gs pos="73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07">
            <a:extLst>
              <a:ext uri="{FF2B5EF4-FFF2-40B4-BE49-F238E27FC236}">
                <a16:creationId xmlns:a16="http://schemas.microsoft.com/office/drawing/2014/main" xmlns="" id="{9D9752D5-13E2-EA41-BBCC-98534BC82105}"/>
              </a:ext>
            </a:extLst>
          </p:cNvPr>
          <p:cNvSpPr txBox="1">
            <a:spLocks/>
          </p:cNvSpPr>
          <p:nvPr/>
        </p:nvSpPr>
        <p:spPr bwMode="auto">
          <a:xfrm>
            <a:off x="8661229" y="6450369"/>
            <a:ext cx="2974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2612345" rtl="0" eaLnBrk="1" fontAlgn="auto" latinLnBrk="0" hangingPunct="1">
              <a:lnSpc>
                <a:spcPct val="9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741363" indent="-284163" algn="l" defTabSz="2663825" rtl="0" eaLnBrk="0" fontAlgn="base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800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2pPr>
            <a:lvl3pPr marL="1141413" indent="-227013" algn="l" defTabSz="2663825" rtl="0" eaLnBrk="0" fontAlgn="base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800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3pPr>
            <a:lvl4pPr marL="1598613" indent="-227013" algn="l" defTabSz="2663825" rtl="0" eaLnBrk="0" fontAlgn="base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800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4pPr>
            <a:lvl5pPr marL="2055813" indent="-227013" algn="l" defTabSz="2663825" rtl="0" eaLnBrk="0" fontAlgn="base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800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5pPr>
            <a:lvl6pPr marL="2513013" marR="0" indent="-227013" algn="l" defTabSz="609600" rtl="0" eaLnBrk="0" fontAlgn="base" latinLnBrk="0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6pPr>
            <a:lvl7pPr marL="2970213" marR="0" indent="-227013" algn="l" defTabSz="609600" rtl="0" eaLnBrk="0" fontAlgn="base" latinLnBrk="0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7pPr>
            <a:lvl8pPr marL="3427413" marR="0" indent="-227013" algn="l" defTabSz="609600" rtl="0" eaLnBrk="0" fontAlgn="base" latinLnBrk="0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8pPr>
            <a:lvl9pPr marL="3884613" marR="0" indent="-227013" algn="l" defTabSz="609600" rtl="0" eaLnBrk="0" fontAlgn="base" latinLnBrk="0" hangingPunct="0">
              <a:lnSpc>
                <a:spcPct val="90000"/>
              </a:lnSpc>
              <a:spcBef>
                <a:spcPts val="29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 charset="0"/>
                <a:ea typeface="+mj-ea"/>
                <a:cs typeface="Calibri" pitchFamily="34" charset="0"/>
                <a:sym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98BDFF4-8085-4ECC-8065-666EEAAD2535}" type="slidenum">
              <a:rPr lang="ru-RU" altLang="ru-RU"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ru-RU" altLang="ru-RU" sz="1200" dirty="0">
              <a:solidFill>
                <a:srgbClr val="888888"/>
              </a:solidFill>
              <a:latin typeface="Arial" panose="020B0604020202020204" pitchFamily="34" charset="0"/>
              <a:cs typeface="Arial" panose="020B0604020202020204" pitchFamily="34" charset="0"/>
              <a:sym typeface="Calibri Light" pitchFamily="34" charset="0"/>
            </a:endParaRPr>
          </a:p>
        </p:txBody>
      </p:sp>
      <p:sp>
        <p:nvSpPr>
          <p:cNvPr id="32" name="Freeform 92">
            <a:extLst>
              <a:ext uri="{FF2B5EF4-FFF2-40B4-BE49-F238E27FC236}">
                <a16:creationId xmlns:a16="http://schemas.microsoft.com/office/drawing/2014/main" xmlns="" id="{CED55EA7-0FDB-2847-B66D-C7C0C8B7120B}"/>
              </a:ext>
            </a:extLst>
          </p:cNvPr>
          <p:cNvSpPr>
            <a:spLocks/>
          </p:cNvSpPr>
          <p:nvPr/>
        </p:nvSpPr>
        <p:spPr bwMode="auto">
          <a:xfrm>
            <a:off x="543970" y="1120452"/>
            <a:ext cx="2402255" cy="2775163"/>
          </a:xfrm>
          <a:custGeom>
            <a:avLst/>
            <a:gdLst>
              <a:gd name="T0" fmla="*/ 219091 w 367"/>
              <a:gd name="T1" fmla="*/ 103601 h 324"/>
              <a:gd name="T2" fmla="*/ 121446 w 367"/>
              <a:gd name="T3" fmla="*/ 4904 h 324"/>
              <a:gd name="T4" fmla="*/ 103137 w 367"/>
              <a:gd name="T5" fmla="*/ 4904 h 324"/>
              <a:gd name="T6" fmla="*/ 4882 w 367"/>
              <a:gd name="T7" fmla="*/ 103601 h 324"/>
              <a:gd name="T8" fmla="*/ 9154 w 367"/>
              <a:gd name="T9" fmla="*/ 112796 h 324"/>
              <a:gd name="T10" fmla="*/ 29904 w 367"/>
              <a:gd name="T11" fmla="*/ 112796 h 324"/>
              <a:gd name="T12" fmla="*/ 29904 w 367"/>
              <a:gd name="T13" fmla="*/ 188811 h 324"/>
              <a:gd name="T14" fmla="*/ 39668 w 367"/>
              <a:gd name="T15" fmla="*/ 198619 h 324"/>
              <a:gd name="T16" fmla="*/ 87270 w 367"/>
              <a:gd name="T17" fmla="*/ 198619 h 324"/>
              <a:gd name="T18" fmla="*/ 87270 w 367"/>
              <a:gd name="T19" fmla="*/ 122604 h 324"/>
              <a:gd name="T20" fmla="*/ 137313 w 367"/>
              <a:gd name="T21" fmla="*/ 122604 h 324"/>
              <a:gd name="T22" fmla="*/ 137313 w 367"/>
              <a:gd name="T23" fmla="*/ 198619 h 324"/>
              <a:gd name="T24" fmla="*/ 186746 w 367"/>
              <a:gd name="T25" fmla="*/ 198619 h 324"/>
              <a:gd name="T26" fmla="*/ 194680 w 367"/>
              <a:gd name="T27" fmla="*/ 188811 h 324"/>
              <a:gd name="T28" fmla="*/ 194680 w 367"/>
              <a:gd name="T29" fmla="*/ 112796 h 324"/>
              <a:gd name="T30" fmla="*/ 214819 w 367"/>
              <a:gd name="T31" fmla="*/ 112796 h 324"/>
              <a:gd name="T32" fmla="*/ 219091 w 367"/>
              <a:gd name="T33" fmla="*/ 103601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rgbClr val="EFF8FF"/>
          </a:solidFill>
          <a:ln>
            <a:noFill/>
          </a:ln>
        </p:spPr>
        <p:txBody>
          <a:bodyPr lIns="26060" tIns="13030" rIns="26060" bIns="13030"/>
          <a:lstStyle/>
          <a:p>
            <a:pPr defTabSz="1015626"/>
            <a:endParaRPr lang="ru-RU" sz="1600" ker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1442D0BE-4734-2542-8E91-15CCCDCB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77" y="-26577"/>
            <a:ext cx="861702" cy="5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538C415C-26B3-0C49-9CE5-61DF28563421}"/>
              </a:ext>
            </a:extLst>
          </p:cNvPr>
          <p:cNvSpPr/>
          <p:nvPr/>
        </p:nvSpPr>
        <p:spPr>
          <a:xfrm>
            <a:off x="312204" y="911682"/>
            <a:ext cx="8370038" cy="93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88ED0B41-F12B-F843-B6CA-ACCBC4800D88}"/>
              </a:ext>
            </a:extLst>
          </p:cNvPr>
          <p:cNvSpPr/>
          <p:nvPr/>
        </p:nvSpPr>
        <p:spPr>
          <a:xfrm>
            <a:off x="4788024" y="1061359"/>
            <a:ext cx="3306402" cy="672645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Выдается под готовую технологию для запуска серийного производства или опытного образца.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Получатель: юридическое лицо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Сумма гранта: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10 млн руб.</a:t>
            </a:r>
          </a:p>
        </p:txBody>
      </p:sp>
      <p:sp>
        <p:nvSpPr>
          <p:cNvPr id="72" name="Стрелка: пятиугольник 6">
            <a:extLst>
              <a:ext uri="{FF2B5EF4-FFF2-40B4-BE49-F238E27FC236}">
                <a16:creationId xmlns:a16="http://schemas.microsoft.com/office/drawing/2014/main" xmlns="" id="{9D0D5740-1A7D-4844-A9E8-DD79D00D8C38}"/>
              </a:ext>
            </a:extLst>
          </p:cNvPr>
          <p:cNvSpPr/>
          <p:nvPr/>
        </p:nvSpPr>
        <p:spPr>
          <a:xfrm>
            <a:off x="398329" y="911682"/>
            <a:ext cx="4229209" cy="936000"/>
          </a:xfrm>
          <a:prstGeom prst="homePlate">
            <a:avLst>
              <a:gd name="adj" fmla="val 17407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8C3A4B3E-ABF1-2943-A678-E36DAFDD419A}"/>
              </a:ext>
            </a:extLst>
          </p:cNvPr>
          <p:cNvSpPr/>
          <p:nvPr/>
        </p:nvSpPr>
        <p:spPr>
          <a:xfrm>
            <a:off x="2047707" y="1120452"/>
            <a:ext cx="2296765" cy="457202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Грант в сфере науки, техники и технологий</a:t>
            </a:r>
          </a:p>
        </p:txBody>
      </p:sp>
      <p:sp>
        <p:nvSpPr>
          <p:cNvPr id="74" name="Полилиния: фигура 41">
            <a:extLst>
              <a:ext uri="{FF2B5EF4-FFF2-40B4-BE49-F238E27FC236}">
                <a16:creationId xmlns:a16="http://schemas.microsoft.com/office/drawing/2014/main" xmlns="" id="{89D07057-8E5F-7445-A065-46ABB6E93BC5}"/>
              </a:ext>
            </a:extLst>
          </p:cNvPr>
          <p:cNvSpPr/>
          <p:nvPr/>
        </p:nvSpPr>
        <p:spPr>
          <a:xfrm>
            <a:off x="312204" y="918501"/>
            <a:ext cx="1500975" cy="936000"/>
          </a:xfrm>
          <a:custGeom>
            <a:avLst/>
            <a:gdLst>
              <a:gd name="connsiteX0" fmla="*/ 0 w 2186733"/>
              <a:gd name="connsiteY0" fmla="*/ 0 h 1170000"/>
              <a:gd name="connsiteX1" fmla="*/ 2186733 w 2186733"/>
              <a:gd name="connsiteY1" fmla="*/ 0 h 1170000"/>
              <a:gd name="connsiteX2" fmla="*/ 2186733 w 2186733"/>
              <a:gd name="connsiteY2" fmla="*/ 443 h 1170000"/>
              <a:gd name="connsiteX3" fmla="*/ 2186733 w 2186733"/>
              <a:gd name="connsiteY3" fmla="*/ 1170000 h 1170000"/>
              <a:gd name="connsiteX4" fmla="*/ 1766748 w 2186733"/>
              <a:gd name="connsiteY4" fmla="*/ 1170000 h 1170000"/>
              <a:gd name="connsiteX5" fmla="*/ 419985 w 2186733"/>
              <a:gd name="connsiteY5" fmla="*/ 1170000 h 1170000"/>
              <a:gd name="connsiteX6" fmla="*/ 0 w 2186733"/>
              <a:gd name="connsiteY6" fmla="*/ 1170000 h 1170000"/>
              <a:gd name="connsiteX7" fmla="*/ 0 w 2186733"/>
              <a:gd name="connsiteY7" fmla="*/ 443 h 11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6733" h="1170000">
                <a:moveTo>
                  <a:pt x="0" y="0"/>
                </a:moveTo>
                <a:lnTo>
                  <a:pt x="2186733" y="0"/>
                </a:lnTo>
                <a:lnTo>
                  <a:pt x="2186733" y="443"/>
                </a:lnTo>
                <a:lnTo>
                  <a:pt x="2186733" y="1170000"/>
                </a:lnTo>
                <a:lnTo>
                  <a:pt x="1766748" y="1170000"/>
                </a:lnTo>
                <a:lnTo>
                  <a:pt x="419985" y="1170000"/>
                </a:lnTo>
                <a:lnTo>
                  <a:pt x="0" y="1170000"/>
                </a:lnTo>
                <a:lnTo>
                  <a:pt x="0" y="443"/>
                </a:lnTo>
                <a:close/>
              </a:path>
            </a:pathLst>
          </a:custGeom>
          <a:gradFill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060" tIns="13030" rIns="26060" bIns="13030" rtlCol="0" anchor="ctr">
            <a:noAutofit/>
          </a:bodyPr>
          <a:lstStyle/>
          <a:p>
            <a:pPr algn="ctr"/>
            <a:endParaRPr lang="ru-RU" sz="1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 descr="Микроскоп">
            <a:extLst>
              <a:ext uri="{FF2B5EF4-FFF2-40B4-BE49-F238E27FC236}">
                <a16:creationId xmlns:a16="http://schemas.microsoft.com/office/drawing/2014/main" xmlns="" id="{EFD4B855-16A3-B541-9348-1B1DC9848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38678" y="1059701"/>
            <a:ext cx="521819" cy="679981"/>
          </a:xfrm>
          <a:prstGeom prst="rect">
            <a:avLst/>
          </a:prstGeom>
        </p:spPr>
      </p:pic>
      <p:pic>
        <p:nvPicPr>
          <p:cNvPr id="82" name="Рисунок 81" descr="Атом">
            <a:extLst>
              <a:ext uri="{FF2B5EF4-FFF2-40B4-BE49-F238E27FC236}">
                <a16:creationId xmlns:a16="http://schemas.microsoft.com/office/drawing/2014/main" xmlns="" id="{B6EC00CF-3F21-6B4C-9965-82FF12ED2D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90013" y="2737249"/>
            <a:ext cx="521819" cy="679981"/>
          </a:xfrm>
          <a:prstGeom prst="rect">
            <a:avLst/>
          </a:prstGeom>
        </p:spPr>
      </p:pic>
      <p:pic>
        <p:nvPicPr>
          <p:cNvPr id="89" name="Рисунок 88" descr="Мензурка">
            <a:extLst>
              <a:ext uri="{FF2B5EF4-FFF2-40B4-BE49-F238E27FC236}">
                <a16:creationId xmlns:a16="http://schemas.microsoft.com/office/drawing/2014/main" xmlns="" id="{601EB7A8-E0FA-A740-B45F-92F896B462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90013" y="3985724"/>
            <a:ext cx="521819" cy="67998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38C415C-26B3-0C49-9CE5-61DF28563421}"/>
              </a:ext>
            </a:extLst>
          </p:cNvPr>
          <p:cNvSpPr/>
          <p:nvPr/>
        </p:nvSpPr>
        <p:spPr>
          <a:xfrm>
            <a:off x="352642" y="1986762"/>
            <a:ext cx="8370038" cy="93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38C415C-26B3-0C49-9CE5-61DF28563421}"/>
              </a:ext>
            </a:extLst>
          </p:cNvPr>
          <p:cNvSpPr/>
          <p:nvPr/>
        </p:nvSpPr>
        <p:spPr>
          <a:xfrm>
            <a:off x="353581" y="3032613"/>
            <a:ext cx="8370038" cy="93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трелка: пятиугольник 6">
            <a:extLst>
              <a:ext uri="{FF2B5EF4-FFF2-40B4-BE49-F238E27FC236}">
                <a16:creationId xmlns:a16="http://schemas.microsoft.com/office/drawing/2014/main" xmlns="" id="{9D0D5740-1A7D-4844-A9E8-DD79D00D8C38}"/>
              </a:ext>
            </a:extLst>
          </p:cNvPr>
          <p:cNvSpPr/>
          <p:nvPr/>
        </p:nvSpPr>
        <p:spPr>
          <a:xfrm>
            <a:off x="364184" y="3032613"/>
            <a:ext cx="4229209" cy="936000"/>
          </a:xfrm>
          <a:prstGeom prst="homePlate">
            <a:avLst>
              <a:gd name="adj" fmla="val 17407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: пятиугольник 6">
            <a:extLst>
              <a:ext uri="{FF2B5EF4-FFF2-40B4-BE49-F238E27FC236}">
                <a16:creationId xmlns:a16="http://schemas.microsoft.com/office/drawing/2014/main" xmlns="" id="{9D0D5740-1A7D-4844-A9E8-DD79D00D8C38}"/>
              </a:ext>
            </a:extLst>
          </p:cNvPr>
          <p:cNvSpPr/>
          <p:nvPr/>
        </p:nvSpPr>
        <p:spPr>
          <a:xfrm>
            <a:off x="327742" y="1986762"/>
            <a:ext cx="4229209" cy="936000"/>
          </a:xfrm>
          <a:prstGeom prst="homePlate">
            <a:avLst>
              <a:gd name="adj" fmla="val 17407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60" tIns="13030" rIns="26060" bIns="13030" rtlCol="0" anchor="ctr"/>
          <a:lstStyle/>
          <a:p>
            <a:pPr algn="ctr"/>
            <a:endParaRPr lang="ru-RU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олилиния: фигура 41">
            <a:extLst>
              <a:ext uri="{FF2B5EF4-FFF2-40B4-BE49-F238E27FC236}">
                <a16:creationId xmlns:a16="http://schemas.microsoft.com/office/drawing/2014/main" xmlns="" id="{89D07057-8E5F-7445-A065-46ABB6E93BC5}"/>
              </a:ext>
            </a:extLst>
          </p:cNvPr>
          <p:cNvSpPr/>
          <p:nvPr/>
        </p:nvSpPr>
        <p:spPr>
          <a:xfrm>
            <a:off x="328908" y="1986762"/>
            <a:ext cx="1500975" cy="936000"/>
          </a:xfrm>
          <a:custGeom>
            <a:avLst/>
            <a:gdLst>
              <a:gd name="connsiteX0" fmla="*/ 0 w 2186733"/>
              <a:gd name="connsiteY0" fmla="*/ 0 h 1170000"/>
              <a:gd name="connsiteX1" fmla="*/ 2186733 w 2186733"/>
              <a:gd name="connsiteY1" fmla="*/ 0 h 1170000"/>
              <a:gd name="connsiteX2" fmla="*/ 2186733 w 2186733"/>
              <a:gd name="connsiteY2" fmla="*/ 443 h 1170000"/>
              <a:gd name="connsiteX3" fmla="*/ 2186733 w 2186733"/>
              <a:gd name="connsiteY3" fmla="*/ 1170000 h 1170000"/>
              <a:gd name="connsiteX4" fmla="*/ 1766748 w 2186733"/>
              <a:gd name="connsiteY4" fmla="*/ 1170000 h 1170000"/>
              <a:gd name="connsiteX5" fmla="*/ 419985 w 2186733"/>
              <a:gd name="connsiteY5" fmla="*/ 1170000 h 1170000"/>
              <a:gd name="connsiteX6" fmla="*/ 0 w 2186733"/>
              <a:gd name="connsiteY6" fmla="*/ 1170000 h 1170000"/>
              <a:gd name="connsiteX7" fmla="*/ 0 w 2186733"/>
              <a:gd name="connsiteY7" fmla="*/ 443 h 11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6733" h="1170000">
                <a:moveTo>
                  <a:pt x="0" y="0"/>
                </a:moveTo>
                <a:lnTo>
                  <a:pt x="2186733" y="0"/>
                </a:lnTo>
                <a:lnTo>
                  <a:pt x="2186733" y="443"/>
                </a:lnTo>
                <a:lnTo>
                  <a:pt x="2186733" y="1170000"/>
                </a:lnTo>
                <a:lnTo>
                  <a:pt x="1766748" y="1170000"/>
                </a:lnTo>
                <a:lnTo>
                  <a:pt x="419985" y="1170000"/>
                </a:lnTo>
                <a:lnTo>
                  <a:pt x="0" y="1170000"/>
                </a:lnTo>
                <a:lnTo>
                  <a:pt x="0" y="443"/>
                </a:lnTo>
                <a:close/>
              </a:path>
            </a:pathLst>
          </a:custGeom>
          <a:gradFill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060" tIns="13030" rIns="26060" bIns="13030" rtlCol="0" anchor="ctr">
            <a:noAutofit/>
          </a:bodyPr>
          <a:lstStyle/>
          <a:p>
            <a:pPr algn="ctr"/>
            <a:endParaRPr lang="ru-RU" sz="1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олилиния: фигура 41">
            <a:extLst>
              <a:ext uri="{FF2B5EF4-FFF2-40B4-BE49-F238E27FC236}">
                <a16:creationId xmlns:a16="http://schemas.microsoft.com/office/drawing/2014/main" xmlns="" id="{89D07057-8E5F-7445-A065-46ABB6E93BC5}"/>
              </a:ext>
            </a:extLst>
          </p:cNvPr>
          <p:cNvSpPr/>
          <p:nvPr/>
        </p:nvSpPr>
        <p:spPr>
          <a:xfrm>
            <a:off x="353581" y="3032611"/>
            <a:ext cx="1500975" cy="936000"/>
          </a:xfrm>
          <a:custGeom>
            <a:avLst/>
            <a:gdLst>
              <a:gd name="connsiteX0" fmla="*/ 0 w 2186733"/>
              <a:gd name="connsiteY0" fmla="*/ 0 h 1170000"/>
              <a:gd name="connsiteX1" fmla="*/ 2186733 w 2186733"/>
              <a:gd name="connsiteY1" fmla="*/ 0 h 1170000"/>
              <a:gd name="connsiteX2" fmla="*/ 2186733 w 2186733"/>
              <a:gd name="connsiteY2" fmla="*/ 443 h 1170000"/>
              <a:gd name="connsiteX3" fmla="*/ 2186733 w 2186733"/>
              <a:gd name="connsiteY3" fmla="*/ 1170000 h 1170000"/>
              <a:gd name="connsiteX4" fmla="*/ 1766748 w 2186733"/>
              <a:gd name="connsiteY4" fmla="*/ 1170000 h 1170000"/>
              <a:gd name="connsiteX5" fmla="*/ 419985 w 2186733"/>
              <a:gd name="connsiteY5" fmla="*/ 1170000 h 1170000"/>
              <a:gd name="connsiteX6" fmla="*/ 0 w 2186733"/>
              <a:gd name="connsiteY6" fmla="*/ 1170000 h 1170000"/>
              <a:gd name="connsiteX7" fmla="*/ 0 w 2186733"/>
              <a:gd name="connsiteY7" fmla="*/ 443 h 11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6733" h="1170000">
                <a:moveTo>
                  <a:pt x="0" y="0"/>
                </a:moveTo>
                <a:lnTo>
                  <a:pt x="2186733" y="0"/>
                </a:lnTo>
                <a:lnTo>
                  <a:pt x="2186733" y="443"/>
                </a:lnTo>
                <a:lnTo>
                  <a:pt x="2186733" y="1170000"/>
                </a:lnTo>
                <a:lnTo>
                  <a:pt x="1766748" y="1170000"/>
                </a:lnTo>
                <a:lnTo>
                  <a:pt x="419985" y="1170000"/>
                </a:lnTo>
                <a:lnTo>
                  <a:pt x="0" y="1170000"/>
                </a:lnTo>
                <a:lnTo>
                  <a:pt x="0" y="443"/>
                </a:lnTo>
                <a:close/>
              </a:path>
            </a:pathLst>
          </a:custGeom>
          <a:gradFill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060" tIns="13030" rIns="26060" bIns="13030" rtlCol="0" anchor="ctr">
            <a:noAutofit/>
          </a:bodyPr>
          <a:lstStyle/>
          <a:p>
            <a:pPr algn="ctr"/>
            <a:endParaRPr lang="ru-RU" sz="1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Атом">
            <a:extLst>
              <a:ext uri="{FF2B5EF4-FFF2-40B4-BE49-F238E27FC236}">
                <a16:creationId xmlns:a16="http://schemas.microsoft.com/office/drawing/2014/main" xmlns="" id="{B6EC00CF-3F21-6B4C-9965-82FF12ED2D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90013" y="2134910"/>
            <a:ext cx="521819" cy="679981"/>
          </a:xfrm>
          <a:prstGeom prst="rect">
            <a:avLst/>
          </a:prstGeom>
        </p:spPr>
      </p:pic>
      <p:pic>
        <p:nvPicPr>
          <p:cNvPr id="52" name="Рисунок 51" descr="Мензурка">
            <a:extLst>
              <a:ext uri="{FF2B5EF4-FFF2-40B4-BE49-F238E27FC236}">
                <a16:creationId xmlns:a16="http://schemas.microsoft.com/office/drawing/2014/main" xmlns="" id="{601EB7A8-E0FA-A740-B45F-92F896B462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01781" y="3160622"/>
            <a:ext cx="521819" cy="679981"/>
          </a:xfrm>
          <a:prstGeom prst="rect">
            <a:avLst/>
          </a:prstGeom>
        </p:spPr>
      </p:pic>
      <p:pic>
        <p:nvPicPr>
          <p:cNvPr id="53" name="Рисунок 52" descr="Загородная сцена">
            <a:extLst>
              <a:ext uri="{FF2B5EF4-FFF2-40B4-BE49-F238E27FC236}">
                <a16:creationId xmlns:a16="http://schemas.microsoft.com/office/drawing/2014/main" xmlns="" id="{F264195E-E8B9-DA48-8C49-886271F81D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1128" y="5229200"/>
            <a:ext cx="521819" cy="679981"/>
          </a:xfrm>
          <a:prstGeom prst="rect">
            <a:avLst/>
          </a:prstGeom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B96BB36D-49A0-4348-927A-1543FE277DC7}"/>
              </a:ext>
            </a:extLst>
          </p:cNvPr>
          <p:cNvSpPr/>
          <p:nvPr/>
        </p:nvSpPr>
        <p:spPr>
          <a:xfrm>
            <a:off x="2033476" y="2281851"/>
            <a:ext cx="2296765" cy="457200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Премия в сферах науки, технологии, и инноваций для молодых ученых и специалистов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76690162-8B24-8044-A3F6-3E7DA7B9630E}"/>
              </a:ext>
            </a:extLst>
          </p:cNvPr>
          <p:cNvSpPr/>
          <p:nvPr/>
        </p:nvSpPr>
        <p:spPr>
          <a:xfrm>
            <a:off x="2029309" y="3056567"/>
            <a:ext cx="2296765" cy="888089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Премия в сферах науки, технологий и инноваций за коммерциализацию научных разработок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56475DF6-56D6-3642-80A8-29FD7C7A7953}"/>
              </a:ext>
            </a:extLst>
          </p:cNvPr>
          <p:cNvSpPr/>
          <p:nvPr/>
        </p:nvSpPr>
        <p:spPr>
          <a:xfrm>
            <a:off x="4788024" y="2212550"/>
            <a:ext cx="3306402" cy="511063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Выдается на научные разработки и исследования.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Получатель: сотрудник научной организации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Сумма премии: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0,7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CE890915-9093-2C48-8BFC-CDCD937052B1}"/>
              </a:ext>
            </a:extLst>
          </p:cNvPr>
          <p:cNvSpPr/>
          <p:nvPr/>
        </p:nvSpPr>
        <p:spPr>
          <a:xfrm>
            <a:off x="4752196" y="3170319"/>
            <a:ext cx="3824223" cy="672645"/>
          </a:xfrm>
          <a:prstGeom prst="rect">
            <a:avLst/>
          </a:prstGeom>
        </p:spPr>
        <p:txBody>
          <a:bodyPr wrap="square" lIns="0" tIns="13030" rIns="26060" bIns="13030" anchor="ctr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Выдается при затратах предприятия на коммерциализацию научной разработки больше 71 млн руб.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Получатель: юридическое лицо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премии: </a:t>
            </a:r>
            <a:r>
              <a:rPr lang="ru-RU" sz="10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 руб.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44208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Контактное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лицо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Фоломеев Олег Юрьевич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84986020604 доб. 40813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08955485"/>
      </p:ext>
    </p:extLst>
  </p:cSld>
  <p:clrMapOvr>
    <a:masterClrMapping/>
  </p:clrMapOvr>
  <p:transition spd="slow" advTm="5000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986" y="3068960"/>
            <a:ext cx="9192498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1986" y="1700808"/>
            <a:ext cx="9155986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5482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Контакты для справок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28089"/>
            <a:ext cx="7164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Начальник Управления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промышленной политики</a:t>
            </a:r>
          </a:p>
          <a:p>
            <a:r>
              <a:rPr lang="ru-RU" sz="16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Заббаров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Александр Игоревич</a:t>
            </a:r>
          </a:p>
          <a:p>
            <a:r>
              <a:rPr lang="ru-RU" sz="12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+7 985 312 5547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3068960"/>
            <a:ext cx="7164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Заместитель начальника </a:t>
            </a:r>
            <a:r>
              <a:rPr lang="ru-RU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Управления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промышленной политики Закирова Василя </a:t>
            </a:r>
            <a:r>
              <a:rPr lang="ru-RU" sz="16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Хайсяровна</a:t>
            </a:r>
            <a:endParaRPr lang="ru-RU" sz="16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+7-925-717-0026</a:t>
            </a:r>
          </a:p>
        </p:txBody>
      </p:sp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0BB8BDB-6C61-0841-947C-9A00FD8F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1767152"/>
            <a:ext cx="803416" cy="803416"/>
          </a:xfrm>
          <a:prstGeom prst="rect">
            <a:avLst/>
          </a:prstGeom>
        </p:spPr>
      </p:pic>
      <p:pic>
        <p:nvPicPr>
          <p:cNvPr id="15" name="Рисунок 14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0BB8BDB-6C61-0841-947C-9A00FD8F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3086075"/>
            <a:ext cx="803416" cy="803416"/>
          </a:xfrm>
          <a:prstGeom prst="rect">
            <a:avLst/>
          </a:prstGeom>
        </p:spPr>
      </p:pic>
      <p:pic>
        <p:nvPicPr>
          <p:cNvPr id="16" name="Рисунок 15" descr="Назад со сплошной заливкой">
            <a:extLst>
              <a:ext uri="{FF2B5EF4-FFF2-40B4-BE49-F238E27FC236}">
                <a16:creationId xmlns="" xmlns:a16="http://schemas.microsoft.com/office/drawing/2014/main" id="{32B7CE60-D60C-3F4F-9889-4F7F853C4D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7583" y="4221088"/>
            <a:ext cx="650571" cy="6505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1760" y="42210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очта: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mii@mosreg.ru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59117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Земельный участок в аренду за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1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 рубль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6" name="Picture 8" descr="Coins.png (592×55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1" y="1484784"/>
            <a:ext cx="936104" cy="8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744C2C-E163-804E-9BC0-9A4753C7823A}"/>
              </a:ext>
            </a:extLst>
          </p:cNvPr>
          <p:cNvSpPr/>
          <p:nvPr/>
        </p:nvSpPr>
        <p:spPr>
          <a:xfrm>
            <a:off x="1425880" y="1484784"/>
            <a:ext cx="3362144" cy="138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Стоимость аренды:  </a:t>
            </a:r>
          </a:p>
          <a:p>
            <a:pPr algn="just"/>
            <a:r>
              <a:rPr lang="ru-RU" sz="4000" b="1" dirty="0">
                <a:solidFill>
                  <a:srgbClr val="006600"/>
                </a:solidFill>
              </a:rPr>
              <a:t>1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рубль в год</a:t>
            </a:r>
          </a:p>
        </p:txBody>
      </p:sp>
      <p:pic>
        <p:nvPicPr>
          <p:cNvPr id="2066" name="Picture 18" descr="photo.png (1024×102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5" y="3645024"/>
            <a:ext cx="707868" cy="7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90FB950-9CEA-014C-B23A-B8C4CB45F858}"/>
              </a:ext>
            </a:extLst>
          </p:cNvPr>
          <p:cNvSpPr/>
          <p:nvPr/>
        </p:nvSpPr>
        <p:spPr>
          <a:xfrm>
            <a:off x="1410445" y="3501008"/>
            <a:ext cx="3072552" cy="121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 льготной аренды: </a:t>
            </a:r>
          </a:p>
          <a:p>
            <a:r>
              <a:rPr lang="ru-RU" sz="4000" b="1" dirty="0">
                <a:solidFill>
                  <a:srgbClr val="006600"/>
                </a:solidFill>
              </a:rPr>
              <a:t>3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года</a:t>
            </a:r>
          </a:p>
        </p:txBody>
      </p:sp>
      <p:pic>
        <p:nvPicPr>
          <p:cNvPr id="2072" name="Picture 24" descr="traning.png (512×51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03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2E834E2-97EB-6140-94A9-838976A8E598}"/>
              </a:ext>
            </a:extLst>
          </p:cNvPr>
          <p:cNvSpPr/>
          <p:nvPr/>
        </p:nvSpPr>
        <p:spPr>
          <a:xfrm>
            <a:off x="5364088" y="1378482"/>
            <a:ext cx="3704175" cy="3634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Получатели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sym typeface="Arial"/>
              </a:rPr>
              <a:t>производители товаров                      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sym typeface="Arial"/>
              </a:rPr>
              <a:t>импортозамещения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sym typeface="Arial"/>
            </a:endParaRPr>
          </a:p>
          <a:p>
            <a:pPr lvl="1" algn="just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sym typeface="Arial"/>
              </a:rPr>
              <a:t>в сферах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sym typeface="Arial"/>
              </a:rPr>
              <a:t>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sym typeface="Arial"/>
              </a:rPr>
              <a:t>по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sym typeface="Arial"/>
              </a:rPr>
              <a:t>ОКВЭД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  <a:sym typeface="Arial"/>
              </a:rPr>
              <a:t>: 01.11.1; 01.11.3; 01.13.12; 01.13.3; 01.19.3; 01.25.1; 01.47.2; 10; 13; 14; 15; 16; 20; 21; 22; 23; 26; 27; 28; 29; 32;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74" name="Picture 26" descr="farm_agriculture-12-1024.png (1024×1024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82" l="44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6" y="3315177"/>
            <a:ext cx="1810464" cy="1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86006" y="3425618"/>
            <a:ext cx="26822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800" b="1" dirty="0">
                <a:solidFill>
                  <a:srgbClr val="006600"/>
                </a:solidFill>
              </a:rPr>
              <a:t>253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земельных участков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4068" y="4336279"/>
            <a:ext cx="381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Общая площадь — </a:t>
            </a:r>
            <a:r>
              <a:rPr lang="ru-RU" sz="2800" b="1" dirty="0">
                <a:solidFill>
                  <a:srgbClr val="006600"/>
                </a:solidFill>
              </a:rPr>
              <a:t>2118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гектаров</a:t>
            </a:r>
          </a:p>
        </p:txBody>
      </p:sp>
      <p:pic>
        <p:nvPicPr>
          <p:cNvPr id="14" name="Рисунок 13" descr="Назад со сплошной заливкой">
            <a:extLst>
              <a:ext uri="{FF2B5EF4-FFF2-40B4-BE49-F238E27FC236}">
                <a16:creationId xmlns="" xmlns:a16="http://schemas.microsoft.com/office/drawing/2014/main" id="{32B7CE60-D60C-3F4F-9889-4F7F853C4D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8124" y="5121188"/>
            <a:ext cx="504056" cy="5040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2180" y="5066600"/>
            <a:ext cx="2779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Посмотреть участки и подать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заявку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: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https://invest.mosreg.ru/business-support</a:t>
            </a:r>
            <a:endParaRPr lang="en-US" sz="1400" b="1" dirty="0">
              <a:solidFill>
                <a:srgbClr val="006600"/>
              </a:solidFill>
              <a:ea typeface="Segoe UI Symbol" pitchFamily="34" charset="0"/>
              <a:cs typeface="Calibri Light"/>
            </a:endParaRPr>
          </a:p>
        </p:txBody>
      </p:sp>
      <p:pic>
        <p:nvPicPr>
          <p:cNvPr id="7" name="Picture 2" descr="code (148×148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16" y="5827984"/>
            <a:ext cx="950324" cy="9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19872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Галушкин Александр Иванович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+7 909 768 9611 </a:t>
            </a:r>
          </a:p>
        </p:txBody>
      </p:sp>
    </p:spTree>
    <p:extLst>
      <p:ext uri="{BB962C8B-B14F-4D97-AF65-F5344CB8AC3E}">
        <p14:creationId xmlns:p14="http://schemas.microsoft.com/office/powerpoint/2010/main" val="2015364147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77" y="149736"/>
            <a:ext cx="7520940" cy="1191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sym typeface="Arial" charset="0"/>
              </a:rPr>
              <a:t>ВОЗМЕЩЕНИЕ ЗАТРАТ НА СОЗДАНИЕ ОБЪЕКТОВ ИНЖЕНЕРНОЙ ИНФРАСТРУКТУРЫ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Arial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sym typeface="Arial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67"/>
          <p:cNvSpPr>
            <a:spLocks noChangeArrowheads="1"/>
          </p:cNvSpPr>
          <p:nvPr/>
        </p:nvSpPr>
        <p:spPr bwMode="auto">
          <a:xfrm>
            <a:off x="38094" y="980728"/>
            <a:ext cx="4392488" cy="412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До</a:t>
            </a:r>
            <a:r>
              <a:rPr lang="ru-RU" sz="1600" b="1" dirty="0" smtClean="0">
                <a:sym typeface="Arial" charset="0"/>
              </a:rPr>
              <a:t>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80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млн рублей если:</a:t>
            </a:r>
          </a:p>
          <a:p>
            <a:pPr defTabSz="12192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Более 30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новых рабочих мест с з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/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п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&gt;</a:t>
            </a:r>
            <a:r>
              <a:rPr lang="en-US" sz="1600" b="1" dirty="0">
                <a:sym typeface="Arial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67</a:t>
            </a:r>
            <a:r>
              <a:rPr lang="en-US" sz="1600" b="1" dirty="0" smtClean="0"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тыс.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defTabSz="121920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Инвестиции от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100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до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1</a:t>
            </a:r>
            <a:r>
              <a:rPr lang="ru-RU" sz="1600" b="1" dirty="0"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млрд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600" dirty="0"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Д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о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100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млн рублей если:</a:t>
            </a:r>
          </a:p>
          <a:p>
            <a:pPr defTabSz="12192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Более 50</a:t>
            </a:r>
            <a:r>
              <a:rPr lang="ru-RU" sz="1600" b="1" dirty="0" smtClean="0">
                <a:sym typeface="Arial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новых рабочих мест с з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/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п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&gt;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67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тыс.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defTabSz="121920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Инвестиции от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1</a:t>
            </a:r>
            <a:r>
              <a:rPr lang="ru-RU" sz="1600" b="1" dirty="0"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млрд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до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5</a:t>
            </a:r>
            <a:r>
              <a:rPr lang="ru-RU" sz="1600" b="1" dirty="0"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млрд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600" dirty="0"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Д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о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200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млн рублей если:</a:t>
            </a:r>
          </a:p>
          <a:p>
            <a:pPr defTabSz="12192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Более 100</a:t>
            </a:r>
            <a:r>
              <a:rPr lang="ru-RU" sz="1600" b="1" dirty="0" smtClean="0">
                <a:sym typeface="Arial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новых рабочих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мест</a:t>
            </a:r>
          </a:p>
          <a:p>
            <a:pPr defTabSz="121920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з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/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п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&gt;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sym typeface="Arial" charset="0"/>
              </a:rPr>
              <a:t>67</a:t>
            </a:r>
            <a:r>
              <a:rPr lang="en-US" sz="1600" b="1" dirty="0" smtClean="0">
                <a:sym typeface="Arial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тыс.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defTabSz="121920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Инвестиции от </a:t>
            </a:r>
            <a:r>
              <a:rPr lang="ru-RU" sz="1600" b="1" dirty="0">
                <a:solidFill>
                  <a:srgbClr val="006600"/>
                </a:solidFill>
                <a:sym typeface="Arial" charset="0"/>
              </a:rPr>
              <a:t>5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млрд рублей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4335912" y="1124744"/>
            <a:ext cx="4788024" cy="33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Субсидия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до </a:t>
            </a:r>
            <a:r>
              <a:rPr lang="ru-RU" sz="1600" b="1" dirty="0" smtClean="0">
                <a:solidFill>
                  <a:srgbClr val="006600"/>
                </a:solidFill>
                <a:sym typeface="Arial" charset="0"/>
              </a:rPr>
              <a:t>20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%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от стоимости всего проекта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Регистрация предприятия на территории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МО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Ведение производственной деятельности в соответствии с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разделом С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(ОКВЭД 2)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Наличие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технологического присоединения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от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ресурсоснабжающей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организации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2">
                  <a:lumMod val="75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Наличие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заключения ГАУ МО «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Мособлгосэкспертиза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»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о правильности определения сметной стоимости по компенсируемым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затратам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Модернизация оборудования от </a:t>
            </a:r>
            <a:r>
              <a:rPr lang="ru-RU" b="1" dirty="0" smtClean="0">
                <a:solidFill>
                  <a:srgbClr val="006600"/>
                </a:solidFill>
                <a:sym typeface="Arial" charset="0"/>
              </a:rPr>
              <a:t>1 </a:t>
            </a:r>
            <a:r>
              <a:rPr lang="ru-RU" sz="1400" b="1" dirty="0" smtClean="0">
                <a:solidFill>
                  <a:srgbClr val="006600"/>
                </a:solidFill>
                <a:sym typeface="Arial" charset="0"/>
              </a:rPr>
              <a:t>млрд</a:t>
            </a:r>
            <a:endParaRPr lang="ru-RU" sz="1400" b="1" dirty="0">
              <a:solidFill>
                <a:srgbClr val="006600"/>
              </a:solidFill>
              <a:sym typeface="Arial" charset="0"/>
            </a:endParaRPr>
          </a:p>
          <a:p>
            <a:pPr marL="228600" indent="-228600" defTabSz="1219200">
              <a:buFontTx/>
              <a:buChar char="-"/>
            </a:pPr>
            <a:endParaRPr lang="ru-RU" sz="1000" dirty="0">
              <a:sym typeface="Arial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8F835A8-448C-B741-BAAD-1130D30545FE}"/>
              </a:ext>
            </a:extLst>
          </p:cNvPr>
          <p:cNvSpPr/>
          <p:nvPr/>
        </p:nvSpPr>
        <p:spPr>
          <a:xfrm>
            <a:off x="-83801" y="5693695"/>
            <a:ext cx="1690586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1200" b="1" dirty="0">
                <a:solidFill>
                  <a:schemeClr val="tx1"/>
                </a:solidFill>
                <a:latin typeface="+mn-ea"/>
                <a:sym typeface="Arial" charset="0"/>
              </a:rPr>
              <a:t>Водоснабжение</a:t>
            </a:r>
            <a:endParaRPr lang="en-US" altLang="ko-KR" sz="1200" b="1" dirty="0">
              <a:solidFill>
                <a:schemeClr val="tx1"/>
              </a:solidFill>
              <a:latin typeface="+mn-ea"/>
              <a:sym typeface="Arial" charset="0"/>
            </a:endParaRPr>
          </a:p>
        </p:txBody>
      </p:sp>
      <p:pic>
        <p:nvPicPr>
          <p:cNvPr id="18" name="Picture 3" descr="C:\Users\DembitskiyMN\Desktop\no-translate-detected_318-44259 копия.png">
            <a:extLst>
              <a:ext uri="{FF2B5EF4-FFF2-40B4-BE49-F238E27FC236}">
                <a16:creationId xmlns="" xmlns:a16="http://schemas.microsoft.com/office/drawing/2014/main" id="{FA8DC67A-7CDB-A749-812B-95EA1C40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5938" y="5217215"/>
            <a:ext cx="471109" cy="4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A5D756E-77E3-F347-882F-34FF673A1B4A}"/>
              </a:ext>
            </a:extLst>
          </p:cNvPr>
          <p:cNvSpPr/>
          <p:nvPr/>
        </p:nvSpPr>
        <p:spPr>
          <a:xfrm>
            <a:off x="525938" y="5032763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250BD8-47DC-A149-87D9-0DBE0922C04F}"/>
              </a:ext>
            </a:extLst>
          </p:cNvPr>
          <p:cNvSpPr/>
          <p:nvPr/>
        </p:nvSpPr>
        <p:spPr>
          <a:xfrm>
            <a:off x="1037527" y="6268220"/>
            <a:ext cx="1690586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1200" b="1" dirty="0">
                <a:solidFill>
                  <a:schemeClr val="tx1"/>
                </a:solidFill>
                <a:latin typeface="+mn-ea"/>
                <a:sym typeface="Arial" charset="0"/>
              </a:rPr>
              <a:t>Электрификация</a:t>
            </a:r>
            <a:endParaRPr lang="en-US" altLang="ko-KR" sz="1200" b="1" dirty="0">
              <a:solidFill>
                <a:schemeClr val="tx1"/>
              </a:solidFill>
              <a:latin typeface="+mn-ea"/>
              <a:sym typeface="Arial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E295CA9-62D6-2846-BC26-F360E615B6BD}"/>
              </a:ext>
            </a:extLst>
          </p:cNvPr>
          <p:cNvSpPr/>
          <p:nvPr/>
        </p:nvSpPr>
        <p:spPr>
          <a:xfrm>
            <a:off x="2227872" y="5104597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C:\Users\DembitskiyMN\Desktop\lightbulb-312459_640.png">
            <a:extLst>
              <a:ext uri="{FF2B5EF4-FFF2-40B4-BE49-F238E27FC236}">
                <a16:creationId xmlns="" xmlns:a16="http://schemas.microsoft.com/office/drawing/2014/main" id="{A93498AE-594D-5841-A22E-994BA4C6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2414" y="5820819"/>
            <a:ext cx="320812" cy="47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E9F6DF5-E905-2B47-A200-A12EFA26564C}"/>
              </a:ext>
            </a:extLst>
          </p:cNvPr>
          <p:cNvSpPr/>
          <p:nvPr/>
        </p:nvSpPr>
        <p:spPr>
          <a:xfrm>
            <a:off x="3576321" y="5154846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C:\Users\DembitskiyMN\Desktop\1bbb91d2e3cf522eb322fc3a583e58bea010356c_original.png">
            <a:extLst>
              <a:ext uri="{FF2B5EF4-FFF2-40B4-BE49-F238E27FC236}">
                <a16:creationId xmlns="" xmlns:a16="http://schemas.microsoft.com/office/drawing/2014/main" id="{30FBABE3-85CA-C645-8D56-AE033B2D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44072" y="5234458"/>
            <a:ext cx="664728" cy="4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55848A5-B711-FD44-ADE8-B97567BCF61E}"/>
              </a:ext>
            </a:extLst>
          </p:cNvPr>
          <p:cNvSpPr/>
          <p:nvPr/>
        </p:nvSpPr>
        <p:spPr>
          <a:xfrm>
            <a:off x="2033164" y="5717918"/>
            <a:ext cx="1686543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n-ea"/>
                <a:sym typeface="Arial" charset="0"/>
              </a:rPr>
              <a:t>Газификация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1676F59-E2D3-7041-8913-C9F05690847A}"/>
              </a:ext>
            </a:extLst>
          </p:cNvPr>
          <p:cNvSpPr/>
          <p:nvPr/>
        </p:nvSpPr>
        <p:spPr>
          <a:xfrm>
            <a:off x="3476176" y="6279616"/>
            <a:ext cx="1132571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1200" b="1" dirty="0">
                <a:solidFill>
                  <a:schemeClr val="tx1"/>
                </a:solidFill>
                <a:latin typeface="+mn-ea"/>
                <a:sym typeface="Arial" charset="0"/>
              </a:rPr>
              <a:t>Локальные очистные сооружения</a:t>
            </a:r>
            <a:endParaRPr lang="en-US" altLang="ko-KR" sz="1200" b="1" dirty="0">
              <a:solidFill>
                <a:schemeClr val="tx1"/>
              </a:solidFill>
              <a:latin typeface="+mn-ea"/>
              <a:sym typeface="Arial" charset="0"/>
            </a:endParaRPr>
          </a:p>
        </p:txBody>
      </p:sp>
      <p:pic>
        <p:nvPicPr>
          <p:cNvPr id="27" name="Picture 6" descr="C:\Users\DembitskiyMN\Desktop\peskootelitel_dlya_chemy_1.png">
            <a:extLst>
              <a:ext uri="{FF2B5EF4-FFF2-40B4-BE49-F238E27FC236}">
                <a16:creationId xmlns="" xmlns:a16="http://schemas.microsoft.com/office/drawing/2014/main" id="{5C09FACB-2F8D-8249-8D7F-1DFD0FA9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6944" y="5816989"/>
            <a:ext cx="771039" cy="4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6FBDF6B-2550-744A-97D7-EA6FE875BCE5}"/>
              </a:ext>
            </a:extLst>
          </p:cNvPr>
          <p:cNvSpPr/>
          <p:nvPr/>
        </p:nvSpPr>
        <p:spPr>
          <a:xfrm>
            <a:off x="4541641" y="5801179"/>
            <a:ext cx="1686543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900" b="1" dirty="0">
                <a:solidFill>
                  <a:schemeClr val="tx1"/>
                </a:solidFill>
                <a:latin typeface="+mn-ea"/>
                <a:sym typeface="Arial" charset="0"/>
              </a:rPr>
              <a:t>Железнодорожные пути</a:t>
            </a:r>
          </a:p>
          <a:p>
            <a:pPr algn="ctr" defTabSz="1219200"/>
            <a:r>
              <a:rPr lang="ru-RU" altLang="ko-KR" sz="900" b="1" dirty="0">
                <a:solidFill>
                  <a:schemeClr val="tx1"/>
                </a:solidFill>
                <a:latin typeface="+mn-ea"/>
                <a:sym typeface="Arial" charset="0"/>
              </a:rPr>
              <a:t>необщего пользования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7CD8DD6-95A8-A047-A85C-6BBBF727B9A7}"/>
              </a:ext>
            </a:extLst>
          </p:cNvPr>
          <p:cNvSpPr/>
          <p:nvPr/>
        </p:nvSpPr>
        <p:spPr>
          <a:xfrm>
            <a:off x="6533051" y="5157364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5" descr="C:\Users\DembitskiyMN\Desktop\4815_trainIcon.png">
            <a:extLst>
              <a:ext uri="{FF2B5EF4-FFF2-40B4-BE49-F238E27FC236}">
                <a16:creationId xmlns="" xmlns:a16="http://schemas.microsoft.com/office/drawing/2014/main" id="{691475BE-048C-3A40-A8A6-58651F4B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89118" y="5217215"/>
            <a:ext cx="635010" cy="5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6F462DA-E024-2441-9701-930530FB5D62}"/>
              </a:ext>
            </a:extLst>
          </p:cNvPr>
          <p:cNvSpPr/>
          <p:nvPr/>
        </p:nvSpPr>
        <p:spPr>
          <a:xfrm>
            <a:off x="5886653" y="6279616"/>
            <a:ext cx="1686543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1200" b="1" dirty="0">
                <a:solidFill>
                  <a:schemeClr val="tx1"/>
                </a:solidFill>
                <a:latin typeface="+mn-ea"/>
                <a:sym typeface="Arial" charset="0"/>
              </a:rPr>
              <a:t>Дорожная инфраструктура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8C3C779-BC41-CB44-BCEA-CE970F84C3C7}"/>
              </a:ext>
            </a:extLst>
          </p:cNvPr>
          <p:cNvSpPr/>
          <p:nvPr/>
        </p:nvSpPr>
        <p:spPr>
          <a:xfrm>
            <a:off x="7668344" y="5189225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C:\Users\DembitskiyMN\Desktop\images.png">
            <a:extLst>
              <a:ext uri="{FF2B5EF4-FFF2-40B4-BE49-F238E27FC236}">
                <a16:creationId xmlns="" xmlns:a16="http://schemas.microsoft.com/office/drawing/2014/main" id="{ED89F093-4024-BD45-90E9-40B28CD0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4146" y="5717918"/>
            <a:ext cx="491559" cy="4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ABE6150-857E-D242-8C0E-B6F751EC2ED6}"/>
              </a:ext>
            </a:extLst>
          </p:cNvPr>
          <p:cNvSpPr/>
          <p:nvPr/>
        </p:nvSpPr>
        <p:spPr>
          <a:xfrm>
            <a:off x="7212460" y="5836781"/>
            <a:ext cx="1686543" cy="38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1200" b="1" dirty="0">
                <a:solidFill>
                  <a:schemeClr val="tx1"/>
                </a:solidFill>
                <a:latin typeface="+mn-ea"/>
                <a:sym typeface="Arial" charset="0"/>
              </a:rPr>
              <a:t>Теплоснабжение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3F5B2BB-C068-0A47-8D82-1477A0C0035F}"/>
              </a:ext>
            </a:extLst>
          </p:cNvPr>
          <p:cNvSpPr/>
          <p:nvPr/>
        </p:nvSpPr>
        <p:spPr>
          <a:xfrm>
            <a:off x="7697282" y="5154846"/>
            <a:ext cx="704537" cy="66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VelikanovVV\Desktop\heating-radiator.png">
            <a:extLst>
              <a:ext uri="{FF2B5EF4-FFF2-40B4-BE49-F238E27FC236}">
                <a16:creationId xmlns="" xmlns:a16="http://schemas.microsoft.com/office/drawing/2014/main" id="{7B669451-7BF5-1D4F-90A3-296DDC47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5419" y="5261127"/>
            <a:ext cx="755502" cy="60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5220072" y="4336232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Свиридова Ольга Олеговна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+7 964 554 2754 </a:t>
            </a:r>
          </a:p>
        </p:txBody>
      </p:sp>
    </p:spTree>
    <p:extLst>
      <p:ext uri="{BB962C8B-B14F-4D97-AF65-F5344CB8AC3E}">
        <p14:creationId xmlns:p14="http://schemas.microsoft.com/office/powerpoint/2010/main" val="57040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Arial" charset="0"/>
              </a:rPr>
              <a:t>Поддержка участников национального проекта «Производительность труда»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="" xmlns:a16="http://schemas.microsoft.com/office/drawing/2014/main" id="{CA259DEF-4B60-214E-9D06-865049D7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244" y="1700808"/>
            <a:ext cx="5682364" cy="33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6600"/>
                </a:solidFill>
                <a:sym typeface="Arial" charset="0"/>
              </a:rPr>
              <a:t>Адресная поддержка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предприятий экспертами центров компетенций (ФЦК, РЦК, привлеченных партнеров) в сфере повышения производительности труда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Программа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 </a:t>
            </a:r>
            <a:r>
              <a:rPr lang="ru-RU" sz="1400" b="1" dirty="0">
                <a:solidFill>
                  <a:srgbClr val="006600"/>
                </a:solidFill>
                <a:sym typeface="Arial" charset="0"/>
              </a:rPr>
              <a:t>льготных займов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ФРП РФ и ФРП МО «Повышение производительности труда»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Программа </a:t>
            </a:r>
            <a:r>
              <a:rPr lang="ru-RU" sz="1400" b="1" dirty="0">
                <a:solidFill>
                  <a:srgbClr val="006600"/>
                </a:solidFill>
                <a:sym typeface="Arial" charset="0"/>
              </a:rPr>
              <a:t>льготного кредитования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сельхозпроизводителей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6600"/>
                </a:solidFill>
                <a:sym typeface="Arial" charset="0"/>
              </a:rPr>
              <a:t>Нефинансовые меры поддержки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:</a:t>
            </a: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Программы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обучения ( "Лидеры производительности", "Акселератор экспортного роста")</a:t>
            </a: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Фабрика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процессов</a:t>
            </a: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Платформа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цифровых решений</a:t>
            </a: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Движение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рационализаторов и повышение квалификации</a:t>
            </a: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сотрудников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по программе </a:t>
            </a:r>
            <a:r>
              <a:rPr lang="ru-RU" sz="1400" b="1" dirty="0" err="1" smtClean="0">
                <a:solidFill>
                  <a:srgbClr val="006600"/>
                </a:solidFill>
                <a:sym typeface="Arial" charset="0"/>
              </a:rPr>
              <a:t>Ворлдскиллс</a:t>
            </a:r>
            <a:endParaRPr lang="ru-RU" sz="1400" b="1" dirty="0">
              <a:solidFill>
                <a:srgbClr val="006600"/>
              </a:solidFill>
              <a:sym typeface="Arial" charset="0"/>
            </a:endParaRPr>
          </a:p>
          <a:p>
            <a:pPr defTabSz="1219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- Отраслевые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sym typeface="Arial" charset="0"/>
              </a:rPr>
              <a:t>выезды, международные стажировки, семинары, форумы и конкурсы</a:t>
            </a:r>
            <a:endParaRPr lang="ru-RU" sz="1300" dirty="0">
              <a:solidFill>
                <a:schemeClr val="accent1">
                  <a:lumMod val="50000"/>
                </a:schemeClr>
              </a:solidFill>
              <a:sym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DD0D6E3-FAA2-624C-97AA-1996BC17A96C}"/>
              </a:ext>
            </a:extLst>
          </p:cNvPr>
          <p:cNvSpPr/>
          <p:nvPr/>
        </p:nvSpPr>
        <p:spPr>
          <a:xfrm>
            <a:off x="1331640" y="1331476"/>
            <a:ext cx="217655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ru-RU" b="1" dirty="0">
                <a:solidFill>
                  <a:schemeClr val="accent5">
                    <a:lumMod val="75000"/>
                  </a:schemeClr>
                </a:solidFill>
                <a:sym typeface="Arial" charset="0"/>
              </a:rPr>
              <a:t>МЕРЫ ПОДДЕРЖКИ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="" xmlns:a16="http://schemas.microsoft.com/office/drawing/2014/main" id="{0CB46774-07C8-0246-97CC-3DE55BF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1729695"/>
            <a:ext cx="3563888" cy="313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Рост 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производительности труда на </a:t>
            </a:r>
            <a:r>
              <a:rPr lang="ru-RU" sz="1400" spc="-5" dirty="0" smtClean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                    </a:t>
            </a:r>
            <a:r>
              <a:rPr lang="ru-RU" sz="1400" b="1" dirty="0" smtClean="0">
                <a:solidFill>
                  <a:srgbClr val="006600"/>
                </a:solidFill>
                <a:cs typeface="Segoe UI"/>
                <a:sym typeface="Arial" charset="0"/>
              </a:rPr>
              <a:t>не</a:t>
            </a:r>
            <a:r>
              <a:rPr lang="ru-RU" sz="1400" b="1" spc="-5" dirty="0" smtClean="0">
                <a:solidFill>
                  <a:srgbClr val="006600"/>
                </a:solidFill>
                <a:cs typeface="Segoe UI"/>
                <a:sym typeface="Arial" charset="0"/>
              </a:rPr>
              <a:t> </a:t>
            </a:r>
            <a:r>
              <a:rPr lang="ru-RU" sz="1400" b="1" dirty="0">
                <a:solidFill>
                  <a:srgbClr val="006600"/>
                </a:solidFill>
                <a:cs typeface="Segoe UI"/>
                <a:sym typeface="Arial" charset="0"/>
              </a:rPr>
              <a:t>менее 5 % ежегодно</a:t>
            </a:r>
            <a:r>
              <a:rPr lang="ru-RU" sz="1400" b="1" spc="-5" dirty="0">
                <a:solidFill>
                  <a:srgbClr val="006600"/>
                </a:solidFill>
                <a:cs typeface="Segoe UI"/>
                <a:sym typeface="Arial" charset="0"/>
              </a:rPr>
              <a:t> 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в течение трех лет участия в национальном проекте</a:t>
            </a:r>
          </a:p>
          <a:p>
            <a:pPr defTabSz="1219200"/>
            <a:endParaRPr lang="ru-RU" sz="1400" spc="-5" dirty="0">
              <a:solidFill>
                <a:srgbClr val="13151C"/>
              </a:solidFill>
              <a:cs typeface="Segoe UI"/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6600"/>
                </a:solidFill>
                <a:cs typeface="Segoe UI"/>
                <a:sym typeface="Arial" charset="0"/>
              </a:rPr>
              <a:t>Соответствие критериям</a:t>
            </a:r>
            <a:r>
              <a:rPr lang="ru-RU" sz="1400" dirty="0">
                <a:solidFill>
                  <a:srgbClr val="006600"/>
                </a:solidFill>
                <a:cs typeface="Segoe UI"/>
                <a:sym typeface="Arial" charset="0"/>
              </a:rPr>
              <a:t>:</a:t>
            </a:r>
          </a:p>
          <a:p>
            <a:pPr defTabSz="1219200">
              <a:buFontTx/>
              <a:buChar char="-"/>
            </a:pP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 принадлежность к отрасли: обрабатывающее производство, с/х, транспорт, строительство, торговля</a:t>
            </a:r>
          </a:p>
          <a:p>
            <a:pPr defTabSz="1219200">
              <a:buFontTx/>
              <a:buChar char="-"/>
            </a:pP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 объем выручки от 400 млн рублей в год</a:t>
            </a:r>
          </a:p>
          <a:p>
            <a:pPr defTabSz="1219200">
              <a:buFontTx/>
              <a:buChar char="-"/>
            </a:pP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 доля иностранного капитала не более 50% </a:t>
            </a:r>
            <a:endParaRPr lang="en-US" sz="1400" spc="-5" dirty="0">
              <a:solidFill>
                <a:schemeClr val="accent1">
                  <a:lumMod val="50000"/>
                </a:schemeClr>
              </a:solidFill>
              <a:cs typeface="Segoe UI"/>
              <a:sym typeface="Arial" charset="0"/>
            </a:endParaRPr>
          </a:p>
          <a:p>
            <a:pPr defTabSz="1219200">
              <a:buFontTx/>
              <a:buChar char="-"/>
            </a:pP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cs typeface="Segoe UI"/>
                <a:sym typeface="Arial" charset="0"/>
              </a:rPr>
              <a:t> зарегистрировано в форме юр. лица или обособленного подразделения на территории МО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2068F40-378C-9C41-99E3-3BE832E5A95E}"/>
              </a:ext>
            </a:extLst>
          </p:cNvPr>
          <p:cNvSpPr/>
          <p:nvPr/>
        </p:nvSpPr>
        <p:spPr>
          <a:xfrm>
            <a:off x="6645512" y="1374160"/>
            <a:ext cx="113659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ru-RU" b="1" dirty="0">
                <a:solidFill>
                  <a:schemeClr val="accent5">
                    <a:lumMod val="75000"/>
                  </a:schemeClr>
                </a:solidFill>
                <a:sym typeface="Arial" charset="0"/>
              </a:rPr>
              <a:t>УСЛОВИЯ</a:t>
            </a:r>
          </a:p>
        </p:txBody>
      </p:sp>
      <p:sp>
        <p:nvSpPr>
          <p:cNvPr id="6" name="AutoShape 4" descr="Proizvod_truda_logo_cvet_goriz_inversiya_lev-2048x589.png (2048×5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Proizvod_truda_logo_cvet_goriz_inversiya_lev-2048x589.png (2048×58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Proizvod_truda_logo_cvet_goriz_inversiya_lev-2048x589.png (2048×589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Proizvod_truda_logo_cvet_goriz_inversiya_lev-2048x589.png (2048×58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https://taganrogprav.ru/wp-content/uploads/2020/06/Proizvod_truda_logo_cvet_goriz_inversiya_lev-2048x589.png?utm_source=yandex.ru&amp;utm_medium=organic&amp;utm_campaign=yandex.ru&amp;utm_referrer=yandex.r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" y="5185025"/>
            <a:ext cx="5416428" cy="155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160527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Деменкова Юлия Ивановна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(967) 022-32-16</a:t>
            </a:r>
          </a:p>
        </p:txBody>
      </p:sp>
    </p:spTree>
    <p:extLst>
      <p:ext uri="{BB962C8B-B14F-4D97-AF65-F5344CB8AC3E}">
        <p14:creationId xmlns:p14="http://schemas.microsoft.com/office/powerpoint/2010/main" val="4003630071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Фонд развития промышленности Московский области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06922A-DD51-A145-B9D3-A123AAE9C62C}"/>
              </a:ext>
            </a:extLst>
          </p:cNvPr>
          <p:cNvSpPr/>
          <p:nvPr/>
        </p:nvSpPr>
        <p:spPr>
          <a:xfrm>
            <a:off x="179512" y="1196752"/>
            <a:ext cx="88569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Предоставление финансовой поддержки предприятиям, реализующим новые проекты в сфере промышленности, в виде льготных займов на приобретение оборудования и запуск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производства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по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проектам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импортозамещения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3667C60-9E0D-F142-AB99-7539509472C7}"/>
              </a:ext>
            </a:extLst>
          </p:cNvPr>
          <p:cNvSpPr/>
          <p:nvPr/>
        </p:nvSpPr>
        <p:spPr>
          <a:xfrm>
            <a:off x="788804" y="1896226"/>
            <a:ext cx="4079295" cy="162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Сумма – от </a:t>
            </a:r>
            <a:r>
              <a:rPr lang="ru-RU" sz="20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до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150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млн рублей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Ставка – от </a:t>
            </a:r>
            <a:r>
              <a:rPr lang="ru-RU" sz="28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0,5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до </a:t>
            </a:r>
            <a:r>
              <a:rPr lang="ru-RU" sz="28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годовых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Срок – до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7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лет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ea typeface="Segoe UI Symbol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ruble_PNG9.png (500×500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06084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3D40758-045B-D94E-89D5-8B97AB6C15DA}"/>
              </a:ext>
            </a:extLst>
          </p:cNvPr>
          <p:cNvSpPr/>
          <p:nvPr/>
        </p:nvSpPr>
        <p:spPr>
          <a:xfrm>
            <a:off x="5004047" y="1844824"/>
            <a:ext cx="4008111" cy="311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Основные условия: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приобретение производственного оборудования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финансирование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 80% бюджета проекта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широкий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спектр обеспечения (залог)</a:t>
            </a:r>
          </a:p>
          <a:p>
            <a:pPr algn="just"/>
            <a:endParaRPr lang="ru-RU" b="1" dirty="0">
              <a:solidFill>
                <a:schemeClr val="accent5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81" y1="35309" x2="30788" y2="46914"/>
                        <a14:foregroundMark x1="48522" y1="36543" x2="48030" y2="46914"/>
                        <a14:foregroundMark x1="66256" y1="36543" x2="65025" y2="50123"/>
                        <a14:foregroundMark x1="32759" y1="64938" x2="32266" y2="71358"/>
                        <a14:foregroundMark x1="60099" y1="59506" x2="54433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1" y="5085184"/>
            <a:ext cx="185960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804" y="4192750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Подать заявку: </a:t>
            </a:r>
            <a:r>
              <a:rPr lang="en-US" sz="1400" b="1" dirty="0">
                <a:solidFill>
                  <a:srgbClr val="006600"/>
                </a:solidFill>
                <a:ea typeface="Segoe UI Symbol" pitchFamily="34" charset="0"/>
                <a:cs typeface="Calibri Light"/>
                <a:hlinkClick r:id="rId5"/>
              </a:rPr>
              <a:t>https://frpmo.ru/</a:t>
            </a:r>
            <a:endParaRPr lang="en-US" sz="1400" b="1" dirty="0">
              <a:solidFill>
                <a:srgbClr val="006600"/>
              </a:solidFill>
              <a:ea typeface="Segoe UI Symbol" pitchFamily="34" charset="0"/>
              <a:cs typeface="Calibri Light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эл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. почта: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Segoe UI Symbol" pitchFamily="34" charset="0"/>
                <a:cs typeface="Calibri Light"/>
              </a:rPr>
              <a:t>rpmo@mosreg.ru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Segoe UI Symbol" pitchFamily="34" charset="0"/>
              <a:cs typeface="Calibri Light"/>
            </a:endParaRPr>
          </a:p>
        </p:txBody>
      </p:sp>
      <p:pic>
        <p:nvPicPr>
          <p:cNvPr id="12" name="Рисунок 11" descr="Назад со сплошной заливкой">
            <a:extLst>
              <a:ext uri="{FF2B5EF4-FFF2-40B4-BE49-F238E27FC236}">
                <a16:creationId xmlns="" xmlns:a16="http://schemas.microsoft.com/office/drawing/2014/main" id="{32B7CE60-D60C-3F4F-9889-4F7F853C4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512" y="4125390"/>
            <a:ext cx="504056" cy="5040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2200" y="56622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Ильин Павел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3534703790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Фонд развития промышленности Московский области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306922A-DD51-A145-B9D3-A123AAE9C62C}"/>
              </a:ext>
            </a:extLst>
          </p:cNvPr>
          <p:cNvSpPr/>
          <p:nvPr/>
        </p:nvSpPr>
        <p:spPr>
          <a:xfrm>
            <a:off x="179512" y="1196752"/>
            <a:ext cx="88569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b="1" dirty="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3667C60-9E0D-F142-AB99-7539509472C7}"/>
              </a:ext>
            </a:extLst>
          </p:cNvPr>
          <p:cNvSpPr/>
          <p:nvPr/>
        </p:nvSpPr>
        <p:spPr>
          <a:xfrm>
            <a:off x="981958" y="2038773"/>
            <a:ext cx="4022090" cy="162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Сумма – от </a:t>
            </a:r>
            <a:r>
              <a:rPr lang="ru-RU" sz="20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50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до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150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млн рублей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Ставка – от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до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4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годовых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Срок – до </a:t>
            </a:r>
            <a:r>
              <a:rPr lang="ru-RU" sz="2800" b="1" dirty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7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 лет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ea typeface="Segoe UI Symbol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ruble_PNG9.png (500×500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06084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81" y1="35309" x2="30788" y2="46914"/>
                        <a14:foregroundMark x1="48522" y1="36543" x2="48030" y2="46914"/>
                        <a14:foregroundMark x1="66256" y1="36543" x2="65025" y2="50123"/>
                        <a14:foregroundMark x1="32759" y1="64938" x2="32266" y2="71358"/>
                        <a14:foregroundMark x1="60099" y1="59506" x2="54433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1" y="5085184"/>
            <a:ext cx="185960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804" y="4192750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Подать заявку: </a:t>
            </a:r>
            <a:r>
              <a:rPr lang="en-US" sz="1400" b="1" dirty="0">
                <a:solidFill>
                  <a:srgbClr val="006600"/>
                </a:solidFill>
                <a:ea typeface="Segoe UI Symbol" pitchFamily="34" charset="0"/>
                <a:cs typeface="Calibri Light"/>
                <a:hlinkClick r:id="rId5"/>
              </a:rPr>
              <a:t>https://frpmo.ru/</a:t>
            </a:r>
            <a:endParaRPr lang="en-US" sz="1400" b="1" dirty="0">
              <a:solidFill>
                <a:srgbClr val="006600"/>
              </a:solidFill>
              <a:ea typeface="Segoe UI Symbol" pitchFamily="34" charset="0"/>
              <a:cs typeface="Calibri Light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эл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. почта: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Segoe UI Symbol" pitchFamily="34" charset="0"/>
                <a:cs typeface="Calibri Light"/>
              </a:rPr>
              <a:t>rpmo@mosreg.ru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Segoe UI Symbol" pitchFamily="34" charset="0"/>
              <a:cs typeface="Calibri Light"/>
            </a:endParaRPr>
          </a:p>
        </p:txBody>
      </p:sp>
      <p:pic>
        <p:nvPicPr>
          <p:cNvPr id="12" name="Рисунок 11" descr="Назад со сплошной заливкой">
            <a:extLst>
              <a:ext uri="{FF2B5EF4-FFF2-40B4-BE49-F238E27FC236}">
                <a16:creationId xmlns="" xmlns:a16="http://schemas.microsoft.com/office/drawing/2014/main" id="{32B7CE60-D60C-3F4F-9889-4F7F853C4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512" y="4125390"/>
            <a:ext cx="504056" cy="5040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2200" y="56622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Ильин Павел Сергеевич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52736"/>
            <a:ext cx="689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Новая программа льготных займов </a:t>
            </a: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b="1" cap="all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Импортозамещение</a:t>
            </a: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628800"/>
            <a:ext cx="281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Условия финансирования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3667C60-9E0D-F142-AB99-7539509472C7}"/>
              </a:ext>
            </a:extLst>
          </p:cNvPr>
          <p:cNvSpPr/>
          <p:nvPr/>
        </p:nvSpPr>
        <p:spPr>
          <a:xfrm>
            <a:off x="5364088" y="2154655"/>
            <a:ext cx="4307046" cy="149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Общий бюджет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проекта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От </a:t>
            </a:r>
            <a:r>
              <a:rPr lang="ru-RU" sz="40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62,5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млн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6615" y="365192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Срок рассмотрения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заявки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Segoe UI Symbol" pitchFamily="34" charset="0"/>
              <a:cs typeface="Calibri Light"/>
            </a:endParaRPr>
          </a:p>
          <a:p>
            <a:r>
              <a:rPr lang="ru-RU" sz="40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20</a:t>
            </a:r>
            <a:r>
              <a:rPr lang="en-US" sz="4000" b="1" dirty="0" smtClean="0">
                <a:solidFill>
                  <a:srgbClr val="006600"/>
                </a:solidFill>
                <a:ea typeface="Segoe UI Symbol" pitchFamily="34" charset="0"/>
                <a:cs typeface="Calibri Light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рабочих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дней</a:t>
            </a:r>
          </a:p>
        </p:txBody>
      </p:sp>
    </p:spTree>
    <p:extLst>
      <p:ext uri="{BB962C8B-B14F-4D97-AF65-F5344CB8AC3E}">
        <p14:creationId xmlns:p14="http://schemas.microsoft.com/office/powerpoint/2010/main" val="3209328048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Фонд развития промышленности Московский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81" y1="35309" x2="30788" y2="46914"/>
                        <a14:foregroundMark x1="48522" y1="36543" x2="48030" y2="46914"/>
                        <a14:foregroundMark x1="66256" y1="36543" x2="65025" y2="50123"/>
                        <a14:foregroundMark x1="32759" y1="64938" x2="32266" y2="71358"/>
                        <a14:foregroundMark x1="60099" y1="59506" x2="54433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1" y="5085184"/>
            <a:ext cx="185960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804" y="4192750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Подать заявку: </a:t>
            </a:r>
            <a:r>
              <a:rPr lang="en-US" sz="1400" b="1" dirty="0">
                <a:solidFill>
                  <a:srgbClr val="006600"/>
                </a:solidFill>
                <a:ea typeface="Segoe UI Symbol" pitchFamily="34" charset="0"/>
                <a:cs typeface="Calibri Light"/>
                <a:hlinkClick r:id="rId4"/>
              </a:rPr>
              <a:t>https://frpmo.ru/</a:t>
            </a:r>
            <a:endParaRPr lang="en-US" sz="1400" b="1" dirty="0">
              <a:solidFill>
                <a:srgbClr val="006600"/>
              </a:solidFill>
              <a:ea typeface="Segoe UI Symbol" pitchFamily="34" charset="0"/>
              <a:cs typeface="Calibri Light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эл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Segoe UI Symbol" pitchFamily="34" charset="0"/>
                <a:cs typeface="Calibri Light"/>
              </a:rPr>
              <a:t>. почта: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Segoe UI Symbol" pitchFamily="34" charset="0"/>
                <a:cs typeface="Calibri Light"/>
              </a:rPr>
              <a:t>rpmo@mosreg.ru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Segoe UI Symbol" pitchFamily="34" charset="0"/>
              <a:cs typeface="Calibri Light"/>
            </a:endParaRPr>
          </a:p>
        </p:txBody>
      </p:sp>
      <p:pic>
        <p:nvPicPr>
          <p:cNvPr id="12" name="Рисунок 11" descr="Назад со сплошной заливкой">
            <a:extLst>
              <a:ext uri="{FF2B5EF4-FFF2-40B4-BE49-F238E27FC236}">
                <a16:creationId xmlns="" xmlns:a16="http://schemas.microsoft.com/office/drawing/2014/main" id="{32B7CE60-D60C-3F4F-9889-4F7F853C4D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512" y="4125390"/>
            <a:ext cx="504056" cy="5040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2200" y="5662246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Ильин Павел Сергеевич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751" y="2844805"/>
            <a:ext cx="74946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Размер компенсации - до </a:t>
            </a:r>
            <a:r>
              <a:rPr lang="ru-RU" sz="2800" b="1" dirty="0">
                <a:solidFill>
                  <a:srgbClr val="008000"/>
                </a:solidFill>
              </a:rPr>
              <a:t>90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%,</a:t>
            </a:r>
          </a:p>
          <a:p>
            <a:r>
              <a:rPr lang="ru-RU" dirty="0" smtClean="0">
                <a:solidFill>
                  <a:srgbClr val="A589A4"/>
                </a:solidFill>
              </a:rPr>
              <a:t>(не </a:t>
            </a:r>
            <a:r>
              <a:rPr lang="ru-RU" dirty="0">
                <a:solidFill>
                  <a:srgbClr val="A589A4"/>
                </a:solidFill>
              </a:rPr>
              <a:t>более ключевой ставки ЦБ, не более 20 млн на 1 </a:t>
            </a:r>
            <a:r>
              <a:rPr lang="ru-RU" dirty="0" smtClean="0">
                <a:solidFill>
                  <a:srgbClr val="A589A4"/>
                </a:solidFill>
              </a:rPr>
              <a:t>предприятие)</a:t>
            </a:r>
            <a:endParaRPr lang="ru-RU" dirty="0">
              <a:solidFill>
                <a:srgbClr val="A589A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10330"/>
            <a:ext cx="142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ГРАНТЫ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960" y="1671995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Компенсация </a:t>
            </a:r>
            <a:r>
              <a:rPr lang="ru-RU" sz="2800" b="1" dirty="0">
                <a:solidFill>
                  <a:srgbClr val="008000"/>
                </a:solidFill>
              </a:rPr>
              <a:t>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 кредитным средствам, направленным в </a:t>
            </a:r>
            <a:r>
              <a:rPr lang="ru-RU" b="1" dirty="0">
                <a:solidFill>
                  <a:srgbClr val="008000"/>
                </a:solidFill>
              </a:rPr>
              <a:t>2023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году на основные фонды производственных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предприятий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34597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520940" cy="54864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Социальная ипотека</a:t>
            </a:r>
            <a:r>
              <a:rPr lang="ru-RU" dirty="0">
                <a:cs typeface="Cambria"/>
              </a:rPr>
              <a:t/>
            </a:r>
            <a:br>
              <a:rPr lang="ru-RU" dirty="0">
                <a:cs typeface="Cambria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352928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Реализация II этапа  подпрограммы «Социальная ипотека» государственной программы Московской области «Жилище» на 2023-2033 годы.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убсидии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88" y="1946449"/>
            <a:ext cx="3669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на покупку жилья на территории Московской области молодым уникальным  специалистам организаций ОПК и молодым ученым и специалистам научных организаций Московской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84784"/>
            <a:ext cx="41081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Договор ипотечного кредитования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на </a:t>
            </a:r>
            <a:r>
              <a:rPr lang="ru-RU" sz="3200" b="1" dirty="0">
                <a:solidFill>
                  <a:srgbClr val="006600"/>
                </a:solidFill>
                <a:cs typeface="Calibri Light" panose="020F0302020204030204" pitchFamily="34" charset="0"/>
              </a:rPr>
              <a:t>10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 лет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4928" y="3779183"/>
            <a:ext cx="8374143" cy="116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Segoe UI" pitchFamily="34" charset="0"/>
              </a:rPr>
              <a:t>К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Segoe UI" pitchFamily="34" charset="0"/>
              </a:rPr>
              <a:t>омпенсируется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cs typeface="Segoe UI" pitchFamily="34" charset="0"/>
              </a:rPr>
              <a:t>сумма основного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Segoe UI" pitchFamily="34" charset="0"/>
              </a:rPr>
              <a:t>долга: </a:t>
            </a:r>
          </a:p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lang="ru-RU" sz="3200" b="1" dirty="0" smtClean="0">
                <a:solidFill>
                  <a:srgbClr val="006600"/>
                </a:solidFill>
                <a:cs typeface="Segoe UI" pitchFamily="34" charset="0"/>
              </a:rPr>
              <a:t>50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% как первоначальный взнос и </a:t>
            </a:r>
            <a:r>
              <a:rPr lang="ru-RU" sz="3200" b="1" dirty="0">
                <a:solidFill>
                  <a:srgbClr val="006600"/>
                </a:solidFill>
                <a:cs typeface="Segoe UI" pitchFamily="34" charset="0"/>
              </a:rPr>
              <a:t>50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% в течение </a:t>
            </a:r>
            <a:r>
              <a:rPr lang="ru-RU" sz="3600" b="1" dirty="0">
                <a:solidFill>
                  <a:srgbClr val="006600"/>
                </a:solidFill>
                <a:cs typeface="Segoe UI" pitchFamily="34" charset="0"/>
              </a:rPr>
              <a:t>10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лет срока погашения ипотечного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кредита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11" name="Picture 8" descr="Coins.png (592×55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8" y="1458815"/>
            <a:ext cx="540060" cy="5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47ef5ca8939c6b0830e41aa756e0fe8.png (1120×1120)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58407"/>
            <a:ext cx="1474649" cy="14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44208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Дубовицкая 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Светлана Михайловна</a:t>
            </a:r>
          </a:p>
          <a:p>
            <a:pPr algn="ctr"/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+7 915 326 8601</a:t>
            </a:r>
          </a:p>
        </p:txBody>
      </p:sp>
      <p:pic>
        <p:nvPicPr>
          <p:cNvPr id="1026" name="Picture 2" descr="1675961478_gas-kvas-com-p-domik-risunok-dlya-detei-raskraska-1.png (2400×2012)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30" y="5354593"/>
            <a:ext cx="1758654" cy="14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17-4173018_daddy-father-family-freetoedit-cartoon.png (1024×770)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54" y="5301208"/>
            <a:ext cx="1909266" cy="14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520940" cy="54864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Промышленная ипотека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8587" y="596572"/>
            <a:ext cx="3312368" cy="45616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Кто может быть заемщиком?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48680"/>
            <a:ext cx="5762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Бизнес, который ищет новую производственную площадку </a:t>
            </a:r>
          </a:p>
          <a:p>
            <a:r>
              <a:rPr lang="ru-RU" sz="1100" b="1" dirty="0" smtClean="0">
                <a:solidFill>
                  <a:schemeClr val="bg1">
                    <a:lumMod val="75000"/>
                  </a:schemeClr>
                </a:solidFill>
              </a:rPr>
              <a:t>Деятельность, включенная </a:t>
            </a:r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в раздел «С» ОКВЭД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0808"/>
            <a:ext cx="210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Процентная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ставка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4536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3200" b="1" dirty="0">
                <a:solidFill>
                  <a:srgbClr val="006600"/>
                </a:solidFill>
              </a:rPr>
              <a:t>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годовых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rgbClr val="006600"/>
                </a:solidFill>
              </a:rPr>
              <a:t>3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% для технологических компаний)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098" y="1052736"/>
            <a:ext cx="331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Максимальная сумма кредита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324" y="2627620"/>
            <a:ext cx="15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Срок кредита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491716"/>
            <a:ext cx="313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Требование к недвижимости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60049"/>
            <a:ext cx="392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3200" b="1" dirty="0">
                <a:solidFill>
                  <a:srgbClr val="006600"/>
                </a:solidFill>
              </a:rPr>
              <a:t>500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млн рублей — для бизнеса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0641" y="2780928"/>
            <a:ext cx="127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4400" b="1" dirty="0" smtClean="0">
                <a:solidFill>
                  <a:srgbClr val="006600"/>
                </a:solidFill>
              </a:rPr>
              <a:t>7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12847"/>
            <a:ext cx="6020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Кредит дается на приобретение, строительство,  реконструкцию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модернизацию объектов недвижимого имущества в целях осуществления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сфере промышленности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1169749"/>
            <a:ext cx="447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5">
                    <a:lumMod val="75000"/>
                  </a:schemeClr>
                </a:solidFill>
                <a:ea typeface="Segoe UI Black" charset="0"/>
                <a:cs typeface="Segoe UI Semilight"/>
              </a:rPr>
              <a:t>банки-партнеры:</a:t>
            </a:r>
            <a:endParaRPr lang="ru-RU" sz="2000" b="1" cap="all" dirty="0">
              <a:solidFill>
                <a:schemeClr val="accent5">
                  <a:lumMod val="75000"/>
                </a:schemeClr>
              </a:solidFill>
              <a:ea typeface="Segoe UI Black" charset="0"/>
              <a:cs typeface="Segoe UI Semilight"/>
            </a:endParaRPr>
          </a:p>
        </p:txBody>
      </p:sp>
      <p:pic>
        <p:nvPicPr>
          <p:cNvPr id="7170" name="Picture 2" descr="file1712.png (1920×192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07" y="1508049"/>
            <a:ext cx="320233" cy="3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fa.png (1181×118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90" y="1688211"/>
            <a:ext cx="464752" cy="3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662-35fa65a006d8c0b0.png (1054×929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07" y="1942463"/>
            <a:ext cx="352699" cy="3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ossel-hozbank.png (1321×864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2"/>
          <a:stretch/>
        </p:blipFill>
        <p:spPr bwMode="auto">
          <a:xfrm>
            <a:off x="8124312" y="2086055"/>
            <a:ext cx="800950" cy="4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26710813dee53c4f47e64ab6c62f7354.png (300×150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8"/>
          <a:stretch/>
        </p:blipFill>
        <p:spPr bwMode="auto">
          <a:xfrm>
            <a:off x="6084168" y="2403944"/>
            <a:ext cx="832110" cy="3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ver_4.png (3184×1422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29518" r="76690" b="29518"/>
          <a:stretch/>
        </p:blipFill>
        <p:spPr bwMode="auto">
          <a:xfrm>
            <a:off x="8277190" y="2525695"/>
            <a:ext cx="417967" cy="40277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182" name="Picture 14" descr="17.png (270×27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16" y="2642131"/>
            <a:ext cx="720079" cy="6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tkb.png (763×175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23"/>
          <a:stretch/>
        </p:blipFill>
        <p:spPr bwMode="auto">
          <a:xfrm>
            <a:off x="8417685" y="3051801"/>
            <a:ext cx="277472" cy="2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31_11509_image_da5b42b1429aaaffa84fa2cdc023af89.png (1427×1013)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30011" r="62057" b="13227"/>
          <a:stretch/>
        </p:blipFill>
        <p:spPr bwMode="auto">
          <a:xfrm>
            <a:off x="6362367" y="3269176"/>
            <a:ext cx="258639" cy="3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saqrj8cpq348cz9736e5p1uolttdt0n.png (2560×1630)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1359" r="74854" b="41777"/>
          <a:stretch/>
        </p:blipFill>
        <p:spPr bwMode="auto">
          <a:xfrm>
            <a:off x="8377728" y="3392187"/>
            <a:ext cx="317429" cy="3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e41f608882657805c18ff8924f83f8f5.png (800×685)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10" b="35801"/>
          <a:stretch/>
        </p:blipFill>
        <p:spPr bwMode="auto">
          <a:xfrm>
            <a:off x="6203654" y="3651110"/>
            <a:ext cx="576064" cy="2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avers-330-150.png (330×150)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7"/>
          <a:stretch/>
        </p:blipFill>
        <p:spPr bwMode="auto">
          <a:xfrm>
            <a:off x="8122562" y="3836124"/>
            <a:ext cx="874708" cy="3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center1.png (1412×517)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33910" r="74908" b="9484"/>
          <a:stretch/>
        </p:blipFill>
        <p:spPr bwMode="auto">
          <a:xfrm>
            <a:off x="6404982" y="4037439"/>
            <a:ext cx="321216" cy="3382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198" name="Picture 30" descr="otkrytiebank.png (300×300)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6"/>
          <a:stretch/>
        </p:blipFill>
        <p:spPr bwMode="auto">
          <a:xfrm>
            <a:off x="8298287" y="4227645"/>
            <a:ext cx="516268" cy="3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Open-graph.png (956×213)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4" t="-22402"/>
          <a:stretch/>
        </p:blipFill>
        <p:spPr bwMode="auto">
          <a:xfrm rot="10800000" flipH="1" flipV="1">
            <a:off x="6372381" y="4437112"/>
            <a:ext cx="386417" cy="2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8652-12254-icon-novicom.png (800×800)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23461" r="27052" b="35616"/>
          <a:stretch/>
        </p:blipFill>
        <p:spPr bwMode="auto">
          <a:xfrm>
            <a:off x="8349198" y="4675374"/>
            <a:ext cx="365665" cy="2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%3A%2F%2Fpublication.pravo.gov.ru%2FDocument%2FView%2F0001202304100019%3Fysclid%3Dlgdckugmqu159135869&amp;4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" y="5306359"/>
            <a:ext cx="1078569" cy="1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123186" y="5376285"/>
            <a:ext cx="28334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Постановление Правительства Российской Федерации от 03.04.2023 №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526</a:t>
            </a:r>
          </a:p>
          <a:p>
            <a:pPr algn="ctr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"О внесении изменений в постановление Правительства Российской Федерации 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от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6 сентября 2022 г. № 1570"</a:t>
            </a:r>
            <a:endParaRPr lang="ru-RU" sz="1100" b="1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6216" y="5661248"/>
            <a:ext cx="2088232" cy="69143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Ответственное лицо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Закирова Василя </a:t>
            </a:r>
            <a:r>
              <a:rPr lang="ru-RU" sz="1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Хайсяровна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+7 925 717 0026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3014" y="1474121"/>
            <a:ext cx="1834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Дом.РФ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Альфа-банк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ВТБ</a:t>
            </a:r>
          </a:p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Россельхозбанк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Росбанк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Сбербанк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«Кубань кредит»</a:t>
            </a:r>
          </a:p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Транскапиталбанк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Промсвязьбанк</a:t>
            </a:r>
          </a:p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Совкомбанк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«Ак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Барс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Аверс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Центр-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</a:rPr>
              <a:t>инвест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Открытие»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МСП-банк</a:t>
            </a:r>
          </a:p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Новикомбанк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34565893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1549</Words>
  <Application>Microsoft Office PowerPoint</Application>
  <PresentationFormat>Экран (4:3)</PresentationFormat>
  <Paragraphs>274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Региональные меры поддержки  промышленности</vt:lpstr>
      <vt:lpstr>Земельный участок в аренду за 1 рубль</vt:lpstr>
      <vt:lpstr>ВОЗМЕЩЕНИЕ ЗАТРАТ НА СОЗДАНИЕ ОБЪЕКТОВ ИНЖЕНЕРНОЙ ИНФРАСТРУКТУРЫ </vt:lpstr>
      <vt:lpstr>Поддержка участников национального проекта «Производительность труда»</vt:lpstr>
      <vt:lpstr>Фонд развития промышленности Московский области</vt:lpstr>
      <vt:lpstr>Фонд развития промышленности Московский области</vt:lpstr>
      <vt:lpstr>Фонд развития промышленности Московский области</vt:lpstr>
      <vt:lpstr>Социальная ипотека </vt:lpstr>
      <vt:lpstr>Промышленная ипотека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меры поддержки промышленности</dc:title>
  <dc:creator>Романишко Роман Дмитриевич</dc:creator>
  <cp:lastModifiedBy>Гаджиев Ильгар Азер оглы</cp:lastModifiedBy>
  <cp:revision>107</cp:revision>
  <cp:lastPrinted>2023-04-24T07:38:29Z</cp:lastPrinted>
  <dcterms:created xsi:type="dcterms:W3CDTF">2023-04-04T07:04:51Z</dcterms:created>
  <dcterms:modified xsi:type="dcterms:W3CDTF">2023-06-30T11:12:42Z</dcterms:modified>
</cp:coreProperties>
</file>